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8" r:id="rId1"/>
  </p:sldMasterIdLst>
  <p:notesMasterIdLst>
    <p:notesMasterId r:id="rId31"/>
  </p:notesMasterIdLst>
  <p:handoutMasterIdLst>
    <p:handoutMasterId r:id="rId32"/>
  </p:handoutMasterIdLst>
  <p:sldIdLst>
    <p:sldId id="294" r:id="rId2"/>
    <p:sldId id="296" r:id="rId3"/>
    <p:sldId id="275" r:id="rId4"/>
    <p:sldId id="256" r:id="rId5"/>
    <p:sldId id="276" r:id="rId6"/>
    <p:sldId id="280" r:id="rId7"/>
    <p:sldId id="282" r:id="rId8"/>
    <p:sldId id="277" r:id="rId9"/>
    <p:sldId id="283" r:id="rId10"/>
    <p:sldId id="284" r:id="rId11"/>
    <p:sldId id="257" r:id="rId12"/>
    <p:sldId id="290" r:id="rId13"/>
    <p:sldId id="286" r:id="rId14"/>
    <p:sldId id="298" r:id="rId15"/>
    <p:sldId id="287" r:id="rId16"/>
    <p:sldId id="279" r:id="rId17"/>
    <p:sldId id="259" r:id="rId18"/>
    <p:sldId id="288" r:id="rId19"/>
    <p:sldId id="262" r:id="rId20"/>
    <p:sldId id="289" r:id="rId21"/>
    <p:sldId id="263" r:id="rId22"/>
    <p:sldId id="264" r:id="rId23"/>
    <p:sldId id="265" r:id="rId24"/>
    <p:sldId id="266" r:id="rId25"/>
    <p:sldId id="270" r:id="rId26"/>
    <p:sldId id="271" r:id="rId27"/>
    <p:sldId id="272" r:id="rId28"/>
    <p:sldId id="300" r:id="rId29"/>
    <p:sldId id="299" r:id="rId30"/>
  </p:sldIdLst>
  <p:sldSz cx="9144000" cy="6858000" type="screen4x3"/>
  <p:notesSz cx="6735763" cy="9799638"/>
  <p:defaultTextStyle>
    <a:defPPr>
      <a:defRPr lang="ar-SA"/>
    </a:defPPr>
    <a:lvl1pPr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FF33"/>
    <a:srgbClr val="FFFF99"/>
    <a:srgbClr val="FF66FF"/>
    <a:srgbClr val="000066"/>
    <a:srgbClr val="CCECFF"/>
    <a:srgbClr val="89AAD3"/>
    <a:srgbClr val="3B0B03"/>
    <a:srgbClr val="C5F5C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78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0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C55E7DF-32ED-416E-AF6A-2F7851EDF39D}" type="datetimeFigureOut">
              <a:rPr lang="ar-SA" smtClean="0"/>
              <a:pPr/>
              <a:t>24/10/1433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16932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0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EFED4F-03C2-4EF9-8DA9-497EE838A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16932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60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697739F-83A2-47EF-A727-3D0A4BD268E7}" type="datetimeFigureOut">
              <a:rPr lang="ar-SA"/>
              <a:pPr>
                <a:defRPr/>
              </a:pPr>
              <a:t>24/10/1433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6932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60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3CEF29F-C504-4AA1-AC40-7D37EDB2329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F48A-81C7-4E8A-AEFD-1B7EA41429CE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F48A-81C7-4E8A-AEFD-1B7EA41429C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4C902CF-2D27-46F2-916E-76570871DC24}" type="datetime1">
              <a:rPr lang="ar-SA" smtClean="0"/>
              <a:pPr>
                <a:defRPr/>
              </a:pPr>
              <a:t>24/10/1433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‹#›</a:t>
            </a:fld>
            <a:endParaRPr lang="ar-SA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hdr="0" ftr="0" dt="0"/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0.png"/><Relationship Id="rId4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1.png"/><Relationship Id="rId7" Type="http://schemas.openxmlformats.org/officeDocument/2006/relationships/image" Target="../media/image5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47.png"/><Relationship Id="rId4" Type="http://schemas.openxmlformats.org/officeDocument/2006/relationships/image" Target="../media/image43.png"/><Relationship Id="rId9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338"/>
            <a:ext cx="9136231" cy="6858000"/>
          </a:xfrm>
          <a:prstGeom prst="rect">
            <a:avLst/>
          </a:prstGeom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9600" smtClean="0"/>
              <a:t>Chapter 2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9600" dirty="0" smtClean="0">
                <a:solidFill>
                  <a:schemeClr val="bg2"/>
                </a:solidFill>
                <a:latin typeface="Hemi Head 426" pitchFamily="2" charset="0"/>
              </a:rPr>
              <a:t>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B4093-EFC9-4BBD-84C4-F37A9D8C216A}" type="slidenum">
              <a:rPr lang="ar-SA" smtClean="0"/>
              <a:pPr>
                <a:defRPr/>
              </a:pPr>
              <a:t>10</a:t>
            </a:fld>
            <a:endParaRPr lang="ar-SA" dirty="0"/>
          </a:p>
        </p:txBody>
      </p:sp>
      <p:graphicFrame>
        <p:nvGraphicFramePr>
          <p:cNvPr id="3" name="كائن 2"/>
          <p:cNvGraphicFramePr>
            <a:graphicFrameLocks noChangeAspect="1"/>
          </p:cNvGraphicFramePr>
          <p:nvPr/>
        </p:nvGraphicFramePr>
        <p:xfrm>
          <a:off x="2143108" y="5000636"/>
          <a:ext cx="4930775" cy="1662112"/>
        </p:xfrm>
        <a:graphic>
          <a:graphicData uri="http://schemas.openxmlformats.org/presentationml/2006/ole">
            <p:oleObj spid="_x0000_s30722" name="Equation" r:id="rId3" imgW="1079280" imgH="482400" progId="Equation.3">
              <p:embed/>
            </p:oleObj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5786446" y="1048392"/>
            <a:ext cx="228601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ar-SA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تعليقات عامة</a:t>
            </a:r>
            <a:endParaRPr lang="en-GB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ربع نص 3"/>
          <p:cNvSpPr txBox="1"/>
          <p:nvPr/>
        </p:nvSpPr>
        <p:spPr>
          <a:xfrm>
            <a:off x="586191" y="2714620"/>
            <a:ext cx="7905636" cy="1200329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ar-SA" sz="2400" b="1" dirty="0" smtClean="0"/>
              <a:t>إذا تحرك الجسم من نقطة معينة و عاد إليها مرة أخرى من أي مسار فإن متوسط السرعة يساوي صفر حيث أن </a:t>
            </a:r>
            <a:r>
              <a:rPr lang="en-GB" sz="2400" b="1" dirty="0" err="1" smtClean="0"/>
              <a:t>Δx</a:t>
            </a:r>
            <a:r>
              <a:rPr lang="ar-SA" sz="2400" b="1" dirty="0" smtClean="0"/>
              <a:t> يساوي صفر.</a:t>
            </a:r>
          </a:p>
          <a:p>
            <a:pPr>
              <a:buFont typeface="Arial" charset="0"/>
              <a:buChar char="•"/>
            </a:pPr>
            <a:endParaRPr lang="en-GB" sz="2400" b="1" dirty="0"/>
          </a:p>
        </p:txBody>
      </p:sp>
      <p:sp>
        <p:nvSpPr>
          <p:cNvPr id="6" name="مربع نص 3"/>
          <p:cNvSpPr txBox="1"/>
          <p:nvPr/>
        </p:nvSpPr>
        <p:spPr>
          <a:xfrm>
            <a:off x="586191" y="1812185"/>
            <a:ext cx="7929618" cy="830997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ar-SA" sz="2400" b="1" dirty="0" smtClean="0"/>
              <a:t>متوسط السرعة لا يعتمد على المسار بين النقطتين حيث أنها تتغير بشكل تناسبي مع Δ</a:t>
            </a:r>
            <a:r>
              <a:rPr lang="en-GB" sz="2400" b="1" dirty="0" smtClean="0"/>
              <a:t>x</a:t>
            </a:r>
            <a:r>
              <a:rPr lang="ar-SA" sz="2400" b="1" dirty="0" smtClean="0"/>
              <a:t> و التي تعتمد على إحداثيات الحركة الابتدائية و النهائية.</a:t>
            </a:r>
          </a:p>
        </p:txBody>
      </p:sp>
      <p:sp>
        <p:nvSpPr>
          <p:cNvPr id="7" name="مربع نص 3"/>
          <p:cNvSpPr txBox="1"/>
          <p:nvPr/>
        </p:nvSpPr>
        <p:spPr>
          <a:xfrm>
            <a:off x="443315" y="3975091"/>
            <a:ext cx="8129213" cy="830997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ar-SA" sz="2400" b="1" dirty="0" smtClean="0"/>
              <a:t>متوسط السرعة للجسم في مسار واحد قد يكون موجب أو سالب، وهذا يعتمد على اتجاه الإزاحة (حيث أن الزمن الفاصل </a:t>
            </a:r>
            <a:r>
              <a:rPr lang="en-GB" sz="2400" b="1" dirty="0" err="1" smtClean="0"/>
              <a:t>Δt</a:t>
            </a:r>
            <a:r>
              <a:rPr lang="ar-SA" sz="2400" b="1" dirty="0" smtClean="0"/>
              <a:t> موجب) أي أن: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331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3318" name="Rectangle 12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13319" name="Rectangle 15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13320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BCF911-2C8A-4E7C-9977-19D4B5292815}" type="slidenum">
              <a:rPr lang="ar-SA"/>
              <a:pPr>
                <a:defRPr/>
              </a:pPr>
              <a:t>11</a:t>
            </a:fld>
            <a:endParaRPr lang="ar-SA" dirty="0"/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285720" y="3000372"/>
            <a:ext cx="8207377" cy="1785941"/>
          </a:xfrm>
          <a:prstGeom prst="roundRect">
            <a:avLst>
              <a:gd name="adj" fmla="val 16667"/>
            </a:avLst>
          </a:prstGeom>
          <a:solidFill>
            <a:srgbClr val="D8DBF4"/>
          </a:solidFill>
          <a:ln w="9525" algn="ctr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just">
              <a:defRPr/>
            </a:pPr>
            <a:r>
              <a:rPr lang="ar-SA" sz="2800" b="1" dirty="0">
                <a:solidFill>
                  <a:srgbClr val="10253F"/>
                </a:solidFill>
              </a:rPr>
              <a:t>يدل مقدار السرعة </a:t>
            </a:r>
            <a:r>
              <a:rPr lang="en-US" sz="2800" b="1" dirty="0">
                <a:solidFill>
                  <a:srgbClr val="C00000"/>
                </a:solidFill>
              </a:rPr>
              <a:t>(speed)</a:t>
            </a:r>
            <a:r>
              <a:rPr lang="ar-SA" sz="2800" b="1" dirty="0">
                <a:solidFill>
                  <a:srgbClr val="C00000"/>
                </a:solidFill>
              </a:rPr>
              <a:t> </a:t>
            </a:r>
            <a:r>
              <a:rPr lang="ar-SA" sz="2800" b="1" dirty="0">
                <a:solidFill>
                  <a:srgbClr val="10253F"/>
                </a:solidFill>
              </a:rPr>
              <a:t>لجسم متحرك</a:t>
            </a:r>
            <a:r>
              <a:rPr lang="en-GB" sz="2800" b="1" dirty="0">
                <a:solidFill>
                  <a:srgbClr val="10253F"/>
                </a:solidFill>
              </a:rPr>
              <a:t> </a:t>
            </a:r>
            <a:r>
              <a:rPr lang="ar-SA" sz="2800" b="1" dirty="0">
                <a:solidFill>
                  <a:srgbClr val="10253F"/>
                </a:solidFill>
              </a:rPr>
              <a:t> على معدل الحركة، بينما تدل السرعة </a:t>
            </a:r>
            <a:r>
              <a:rPr lang="en-US" sz="2800" b="1" dirty="0">
                <a:solidFill>
                  <a:srgbClr val="C00000"/>
                </a:solidFill>
              </a:rPr>
              <a:t>(velocity)</a:t>
            </a:r>
            <a:r>
              <a:rPr lang="ar-SA" sz="2800" b="1" dirty="0">
                <a:solidFill>
                  <a:srgbClr val="C00000"/>
                </a:solidFill>
              </a:rPr>
              <a:t> </a:t>
            </a:r>
            <a:r>
              <a:rPr lang="ar-SA" sz="2800" b="1" dirty="0">
                <a:solidFill>
                  <a:srgbClr val="10253F"/>
                </a:solidFill>
              </a:rPr>
              <a:t>أيضاً على اتجاهه. وخلال حركة هذا الجسم فإن </a:t>
            </a:r>
            <a:r>
              <a:rPr lang="ar-SA" sz="2800" b="1" dirty="0">
                <a:solidFill>
                  <a:srgbClr val="C00000"/>
                </a:solidFill>
              </a:rPr>
              <a:t>المسافة </a:t>
            </a:r>
            <a:r>
              <a:rPr lang="en-US" sz="2800" b="1" dirty="0">
                <a:solidFill>
                  <a:srgbClr val="C00000"/>
                </a:solidFill>
              </a:rPr>
              <a:t>(distance)</a:t>
            </a:r>
            <a:r>
              <a:rPr lang="ar-SA" sz="2800" b="1" dirty="0">
                <a:solidFill>
                  <a:srgbClr val="10253F"/>
                </a:solidFill>
              </a:rPr>
              <a:t> التي يقطعها دائماً تزيد. أما </a:t>
            </a:r>
            <a:r>
              <a:rPr lang="ar-SA" sz="2800" b="1" dirty="0">
                <a:solidFill>
                  <a:srgbClr val="C00000"/>
                </a:solidFill>
              </a:rPr>
              <a:t>الإزاحة </a:t>
            </a:r>
            <a:r>
              <a:rPr lang="en-US" sz="2800" b="1" dirty="0">
                <a:solidFill>
                  <a:srgbClr val="C00000"/>
                </a:solidFill>
              </a:rPr>
              <a:t>(displacement)</a:t>
            </a:r>
            <a:r>
              <a:rPr lang="ar-SA" sz="2800" b="1" dirty="0">
                <a:solidFill>
                  <a:srgbClr val="10253F"/>
                </a:solidFill>
              </a:rPr>
              <a:t> فقد تقل أو تزيد.</a:t>
            </a:r>
          </a:p>
        </p:txBody>
      </p:sp>
      <p:sp>
        <p:nvSpPr>
          <p:cNvPr id="13" name="Rectangle 4"/>
          <p:cNvSpPr/>
          <p:nvPr/>
        </p:nvSpPr>
        <p:spPr>
          <a:xfrm>
            <a:off x="5500694" y="357166"/>
            <a:ext cx="3403497" cy="584775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3200" b="1" dirty="0" smtClean="0"/>
              <a:t>مقدار السرعة </a:t>
            </a:r>
            <a:r>
              <a:rPr lang="en-GB" sz="3200" b="1" dirty="0" smtClean="0"/>
              <a:t>speed</a:t>
            </a:r>
            <a:r>
              <a:rPr lang="ar-SA" sz="3200" b="1" dirty="0" smtClean="0"/>
              <a:t>:</a:t>
            </a:r>
          </a:p>
        </p:txBody>
      </p:sp>
      <p:sp>
        <p:nvSpPr>
          <p:cNvPr id="14" name="Rectangle 5"/>
          <p:cNvSpPr/>
          <p:nvPr/>
        </p:nvSpPr>
        <p:spPr>
          <a:xfrm>
            <a:off x="214282" y="1142984"/>
            <a:ext cx="892971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ar-SA" sz="2800" b="1" dirty="0" smtClean="0"/>
              <a:t>كمية قياسية هي المسافة الإجمالية المقطوعة خلال الزمن الإجمالي للحركة.</a:t>
            </a:r>
          </a:p>
        </p:txBody>
      </p:sp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1357290" y="1785926"/>
          <a:ext cx="5980113" cy="1071563"/>
        </p:xfrm>
        <a:graphic>
          <a:graphicData uri="http://schemas.openxmlformats.org/presentationml/2006/ole">
            <p:oleObj spid="_x0000_s6145" name="Equation" r:id="rId3" imgW="2197080" imgH="39348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42910" y="5072075"/>
            <a:ext cx="8001056" cy="132343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متوسط السرعة (الإزاحة / الزمن)             كمية متجهة.</a:t>
            </a:r>
          </a:p>
          <a:p>
            <a:endParaRPr lang="ar-SA" sz="2000" b="1" dirty="0" smtClean="0">
              <a:solidFill>
                <a:schemeClr val="tx1"/>
              </a:solidFill>
            </a:endParaRPr>
          </a:p>
          <a:p>
            <a:endParaRPr lang="ar-SA" sz="2000" b="1" dirty="0" smtClean="0">
              <a:solidFill>
                <a:schemeClr val="tx1"/>
              </a:solidFill>
            </a:endParaRPr>
          </a:p>
          <a:p>
            <a:r>
              <a:rPr lang="ar-SA" sz="2000" b="1" dirty="0" smtClean="0">
                <a:solidFill>
                  <a:schemeClr val="tx1"/>
                </a:solidFill>
              </a:rPr>
              <a:t> معدل الحركة (المسافة / الزمن)             كمية قياسية.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202361"/>
            <a:ext cx="762000" cy="365125"/>
          </a:xfrm>
        </p:spPr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12</a:t>
            </a:fld>
            <a:endParaRPr lang="ar-SA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43529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857224" y="71414"/>
            <a:ext cx="807249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cs typeface="+mj-cs"/>
              </a:rPr>
              <a:t>السرعة اللحظية الاتجاهية والسرعة اللحظية</a:t>
            </a:r>
          </a:p>
          <a:p>
            <a:pPr algn="ctr"/>
            <a:r>
              <a:rPr lang="en-US" sz="2800" dirty="0" smtClean="0">
                <a:cs typeface="+mj-cs"/>
              </a:rPr>
              <a:t>Instantaneous velocity and speed</a:t>
            </a:r>
            <a:endParaRPr lang="ar-SA" sz="2800" dirty="0">
              <a:cs typeface="+mj-cs"/>
            </a:endParaRPr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214554"/>
            <a:ext cx="41338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Line Callout 1 5"/>
          <p:cNvSpPr/>
          <p:nvPr/>
        </p:nvSpPr>
        <p:spPr>
          <a:xfrm>
            <a:off x="500034" y="1357298"/>
            <a:ext cx="3857652" cy="1000132"/>
          </a:xfrm>
          <a:prstGeom prst="borderCallout1">
            <a:avLst>
              <a:gd name="adj1" fmla="val 100378"/>
              <a:gd name="adj2" fmla="val 12894"/>
              <a:gd name="adj3" fmla="val 241043"/>
              <a:gd name="adj4" fmla="val 13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cs typeface="+mj-cs"/>
              </a:rPr>
              <a:t>أي من الخطين تعتقد أنه أقرب إلى السرعة الاتجاهية الابتدائية للسيارة؟</a:t>
            </a:r>
            <a:endParaRPr lang="ar-SA" sz="2000" dirty="0">
              <a:cs typeface="+mj-cs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535753" y="2536025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Rectangular Callout 13"/>
          <p:cNvSpPr/>
          <p:nvPr/>
        </p:nvSpPr>
        <p:spPr>
          <a:xfrm>
            <a:off x="5357818" y="1571612"/>
            <a:ext cx="1928826" cy="642942"/>
          </a:xfrm>
          <a:prstGeom prst="wedgeRectCallout">
            <a:avLst>
              <a:gd name="adj1" fmla="val -25786"/>
              <a:gd name="adj2" fmla="val 2429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يصبح أقرب للماس</a:t>
            </a:r>
            <a:endParaRPr lang="ar-SA" dirty="0"/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182" y="4286256"/>
            <a:ext cx="270253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5795671"/>
            <a:ext cx="4071966" cy="91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402059" y="857232"/>
            <a:ext cx="8456221" cy="550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ar-SA" sz="3200" b="1" dirty="0" smtClean="0">
                <a:solidFill>
                  <a:srgbClr val="0000CC"/>
                </a:solidFill>
              </a:rPr>
              <a:t>مثال: يتحرك جسم على طول محور </a:t>
            </a:r>
            <a:r>
              <a:rPr lang="en-GB" sz="3200" b="1" dirty="0" smtClean="0">
                <a:solidFill>
                  <a:srgbClr val="0000CC"/>
                </a:solidFill>
              </a:rPr>
              <a:t>x</a:t>
            </a:r>
            <a:r>
              <a:rPr lang="ar-SA" sz="3200" b="1" dirty="0" smtClean="0">
                <a:solidFill>
                  <a:srgbClr val="0000CC"/>
                </a:solidFill>
              </a:rPr>
              <a:t> بحيث كانت:</a:t>
            </a:r>
          </a:p>
          <a:p>
            <a:r>
              <a:rPr lang="en-GB" sz="3200" b="1" dirty="0" smtClean="0">
                <a:solidFill>
                  <a:srgbClr val="0000CC"/>
                </a:solidFill>
              </a:rPr>
              <a:t>x</a:t>
            </a:r>
            <a:r>
              <a:rPr lang="en-GB" sz="3200" b="1" baseline="-25000" dirty="0" smtClean="0">
                <a:solidFill>
                  <a:srgbClr val="0000CC"/>
                </a:solidFill>
              </a:rPr>
              <a:t>i</a:t>
            </a:r>
            <a:r>
              <a:rPr lang="en-GB" sz="3200" b="1" dirty="0" smtClean="0">
                <a:solidFill>
                  <a:srgbClr val="0000CC"/>
                </a:solidFill>
              </a:rPr>
              <a:t>=</a:t>
            </a:r>
            <a:r>
              <a:rPr lang="en-GB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12m  ,  t</a:t>
            </a:r>
            <a:r>
              <a:rPr lang="en-GB" sz="3200" b="1" baseline="-25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=1s     ;     </a:t>
            </a:r>
            <a:r>
              <a:rPr lang="en-GB" sz="32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sz="3200" b="1" baseline="-250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=4m  ,  </a:t>
            </a:r>
            <a:r>
              <a:rPr lang="en-GB" sz="32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3200" b="1" baseline="-250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=3s</a:t>
            </a:r>
          </a:p>
          <a:p>
            <a:r>
              <a:rPr lang="ar-SA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أوجدي: الإزاحة، السرعة المتوسطة.</a:t>
            </a:r>
          </a:p>
          <a:p>
            <a:pPr algn="r"/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الحل:</a:t>
            </a:r>
          </a:p>
          <a:p>
            <a:pPr algn="r"/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 1- الإزاحة:</a:t>
            </a:r>
          </a:p>
          <a:p>
            <a:pPr algn="r"/>
            <a:r>
              <a:rPr lang="en-GB" sz="3200" b="1" dirty="0" err="1" smtClean="0">
                <a:latin typeface="Times New Roman" pitchFamily="18" charset="0"/>
                <a:cs typeface="Times New Roman" pitchFamily="18" charset="0"/>
              </a:rPr>
              <a:t>Δx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GB" sz="3200" b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sz="3200" b="1" baseline="-250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 –x</a:t>
            </a:r>
            <a:r>
              <a:rPr lang="en-GB" sz="3200" b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 =4-12=-8m</a:t>
            </a:r>
            <a:endParaRPr lang="ar-SA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ar-SA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2- السرعة المتوسطة:</a:t>
            </a:r>
          </a:p>
          <a:p>
            <a:endParaRPr lang="en-GB" sz="32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3200" b="1" dirty="0" smtClean="0">
                <a:solidFill>
                  <a:srgbClr val="0000CC"/>
                </a:solidFill>
              </a:rPr>
              <a:t>                                    </a:t>
            </a:r>
            <a:endParaRPr lang="ar-SA" sz="3200" b="1" dirty="0" smtClean="0">
              <a:solidFill>
                <a:srgbClr val="0000CC"/>
              </a:solidFill>
            </a:endParaRPr>
          </a:p>
          <a:p>
            <a:endParaRPr lang="en-GB" sz="3200" b="1" dirty="0">
              <a:solidFill>
                <a:srgbClr val="0000CC"/>
              </a:solidFill>
            </a:endParaRPr>
          </a:p>
        </p:txBody>
      </p:sp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1857356" y="4887932"/>
          <a:ext cx="4987925" cy="1255712"/>
        </p:xfrm>
        <a:graphic>
          <a:graphicData uri="http://schemas.openxmlformats.org/presentationml/2006/ole">
            <p:oleObj spid="_x0000_s31746" name="Equation" r:id="rId4" imgW="1866600" imgH="4698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357158" y="0"/>
            <a:ext cx="8456221" cy="42780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00CC"/>
                </a:solidFill>
              </a:rPr>
              <a:t> </a:t>
            </a:r>
          </a:p>
          <a:p>
            <a:r>
              <a:rPr lang="ar-SA" sz="3200" dirty="0" smtClean="0"/>
              <a:t>مثال:</a:t>
            </a:r>
            <a:endParaRPr lang="en-GB" sz="3200" dirty="0" smtClean="0"/>
          </a:p>
          <a:p>
            <a:r>
              <a:rPr lang="ar-SA" sz="3200" dirty="0" smtClean="0"/>
              <a:t>لدينا جسم يتحرك وفق العلاقه </a:t>
            </a:r>
            <a:r>
              <a:rPr lang="en-US" sz="3200" dirty="0" smtClean="0"/>
              <a:t>x = 3t</a:t>
            </a:r>
            <a:r>
              <a:rPr lang="en-US" sz="3200" baseline="30000" dirty="0" smtClean="0"/>
              <a:t>2</a:t>
            </a:r>
            <a:r>
              <a:rPr lang="ar-SA" sz="3200" dirty="0" smtClean="0"/>
              <a:t> كما هو موضح بيانيافي الشكل احسبي السرعه اللحظيه عندما اكون </a:t>
            </a:r>
            <a:r>
              <a:rPr lang="en-US" sz="3200" dirty="0" smtClean="0"/>
              <a:t>t= 3s </a:t>
            </a:r>
            <a:endParaRPr lang="ar-SA" sz="3200" dirty="0" smtClean="0"/>
          </a:p>
          <a:p>
            <a:pPr algn="r"/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الحل: </a:t>
            </a:r>
            <a:r>
              <a:rPr lang="ar-SA" sz="2000" dirty="0" smtClean="0"/>
              <a:t>بماان </a:t>
            </a:r>
            <a:r>
              <a:rPr lang="en-US" sz="2000" dirty="0" smtClean="0"/>
              <a:t>x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=3t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r>
              <a:rPr lang="ar-SA" sz="2000" dirty="0" smtClean="0"/>
              <a:t>  فأن السرعه اللحظيه تعطى بالعلاقه :</a:t>
            </a:r>
            <a:endParaRPr lang="en-GB" sz="2000" dirty="0" smtClean="0"/>
          </a:p>
          <a:p>
            <a:pPr algn="r"/>
            <a:r>
              <a:rPr lang="ar-SA" sz="2000" dirty="0" smtClean="0"/>
              <a:t>                                                                                           </a:t>
            </a:r>
            <a:r>
              <a:rPr lang="en-US" sz="2000" dirty="0" smtClean="0"/>
              <a:t>V</a:t>
            </a:r>
            <a:r>
              <a:rPr lang="en-US" sz="2000" baseline="-25000" dirty="0" smtClean="0"/>
              <a:t>in</a:t>
            </a:r>
            <a:r>
              <a:rPr lang="en-US" sz="2000" dirty="0" smtClean="0"/>
              <a:t>= </a:t>
            </a:r>
            <a:r>
              <a:rPr lang="en-US" sz="2000" u="sng" dirty="0" err="1" smtClean="0"/>
              <a:t>dx</a:t>
            </a:r>
            <a:r>
              <a:rPr lang="en-US" sz="2000" u="sng" dirty="0" smtClean="0"/>
              <a:t> </a:t>
            </a:r>
            <a:r>
              <a:rPr lang="en-US" sz="2000" dirty="0" smtClean="0"/>
              <a:t> = 6t</a:t>
            </a:r>
            <a:endParaRPr lang="en-GB" sz="2000" dirty="0" smtClean="0"/>
          </a:p>
          <a:p>
            <a:pPr algn="r"/>
            <a:r>
              <a:rPr lang="ar-SA" sz="2000" dirty="0" smtClean="0"/>
              <a:t>                                                                                         </a:t>
            </a:r>
            <a:r>
              <a:rPr lang="en-US" sz="2000" dirty="0" err="1" smtClean="0"/>
              <a:t>dt</a:t>
            </a:r>
            <a:r>
              <a:rPr lang="en-US" sz="2000" dirty="0" smtClean="0"/>
              <a:t>          </a:t>
            </a:r>
            <a:r>
              <a:rPr lang="ar-SA" sz="2000" dirty="0" smtClean="0"/>
              <a:t>   </a:t>
            </a:r>
            <a:endParaRPr lang="en-GB" sz="2000" dirty="0" smtClean="0"/>
          </a:p>
          <a:p>
            <a:pPr algn="r"/>
            <a:r>
              <a:rPr lang="en-US" sz="2000" dirty="0" smtClean="0"/>
              <a:t>t(s) </a:t>
            </a:r>
            <a:r>
              <a:rPr lang="ar-SA" sz="2000" dirty="0" smtClean="0"/>
              <a:t>عندما تكون </a:t>
            </a:r>
            <a:r>
              <a:rPr lang="en-US" sz="2000" dirty="0" smtClean="0"/>
              <a:t>t=3s</a:t>
            </a:r>
            <a:r>
              <a:rPr lang="ar-SA" sz="2000" dirty="0" smtClean="0"/>
              <a:t> فأن :                                                                                       </a:t>
            </a:r>
            <a:endParaRPr lang="en-GB" sz="2000" dirty="0" smtClean="0"/>
          </a:p>
          <a:p>
            <a:pPr algn="r"/>
            <a:r>
              <a:rPr lang="ar-SA" sz="2000" dirty="0" smtClean="0"/>
              <a:t>                                                                                      </a:t>
            </a:r>
            <a:r>
              <a:rPr lang="en-US" sz="2000" dirty="0" smtClean="0"/>
              <a:t>18 m/s</a:t>
            </a:r>
            <a:r>
              <a:rPr lang="ar-SA" sz="2000" dirty="0" smtClean="0"/>
              <a:t>= </a:t>
            </a:r>
            <a:r>
              <a:rPr lang="en-US" sz="2000" dirty="0" smtClean="0"/>
              <a:t>3</a:t>
            </a:r>
            <a:r>
              <a:rPr lang="ar-SA" sz="2000" dirty="0" smtClean="0"/>
              <a:t> ×</a:t>
            </a:r>
            <a:r>
              <a:rPr lang="en-US" sz="2000" dirty="0" smtClean="0"/>
              <a:t> 6</a:t>
            </a:r>
            <a:r>
              <a:rPr lang="ar-SA" sz="2000" dirty="0" smtClean="0"/>
              <a:t> =</a:t>
            </a:r>
            <a:r>
              <a:rPr lang="en-US" sz="2000" dirty="0" smtClean="0"/>
              <a:t>V</a:t>
            </a:r>
            <a:r>
              <a:rPr lang="en-US" sz="2000" baseline="-25000" dirty="0" smtClean="0"/>
              <a:t>in</a:t>
            </a:r>
            <a:endParaRPr lang="en-GB" sz="2000" dirty="0" smtClean="0"/>
          </a:p>
          <a:p>
            <a:pPr algn="r"/>
            <a:endParaRPr lang="en-GB" sz="3200" b="1" dirty="0">
              <a:solidFill>
                <a:srgbClr val="0000CC"/>
              </a:solidFill>
            </a:endParaRPr>
          </a:p>
        </p:txBody>
      </p:sp>
      <p:pic>
        <p:nvPicPr>
          <p:cNvPr id="64518" name="Picture 6" descr="http://t0.gstatic.com/images?q=tbn:ANd9GcQC8g66TBkSeDYWPKkgaRy6rwwJoIupsBwO300Gz1eqY0-f3xDt5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714884"/>
            <a:ext cx="6000792" cy="21431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B4093-EFC9-4BBD-84C4-F37A9D8C216A}" type="slidenum">
              <a:rPr lang="ar-SA" smtClean="0"/>
              <a:pPr>
                <a:defRPr/>
              </a:pPr>
              <a:t>15</a:t>
            </a:fld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4769588" y="843961"/>
            <a:ext cx="401725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sz="3200" b="1" u="sng" dirty="0" smtClean="0">
                <a:solidFill>
                  <a:srgbClr val="0000CC"/>
                </a:solidFill>
              </a:rPr>
              <a:t>التسارع  </a:t>
            </a:r>
            <a:r>
              <a:rPr lang="en-GB" sz="3200" b="1" u="sng" dirty="0" smtClean="0">
                <a:solidFill>
                  <a:srgbClr val="0000CC"/>
                </a:solidFill>
              </a:rPr>
              <a:t>Acceleration</a:t>
            </a:r>
            <a:r>
              <a:rPr lang="ar-SA" sz="3200" b="1" u="sng" dirty="0" smtClean="0">
                <a:solidFill>
                  <a:srgbClr val="0000CC"/>
                </a:solidFill>
              </a:rPr>
              <a:t>: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0" y="1928802"/>
            <a:ext cx="4929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شكل بيضاوي 4"/>
          <p:cNvSpPr/>
          <p:nvPr/>
        </p:nvSpPr>
        <p:spPr>
          <a:xfrm>
            <a:off x="4357686" y="1785926"/>
            <a:ext cx="214314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شكل بيضاوي 5"/>
          <p:cNvSpPr/>
          <p:nvPr/>
        </p:nvSpPr>
        <p:spPr>
          <a:xfrm>
            <a:off x="428596" y="1785926"/>
            <a:ext cx="214314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مربع نص 6"/>
          <p:cNvSpPr txBox="1"/>
          <p:nvPr/>
        </p:nvSpPr>
        <p:spPr>
          <a:xfrm>
            <a:off x="360670" y="1334144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275724" y="1357298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B</a:t>
            </a:r>
            <a:endParaRPr lang="en-GB" sz="2800" b="1" dirty="0">
              <a:solidFill>
                <a:srgbClr val="FF0000"/>
              </a:solidFill>
            </a:endParaRPr>
          </a:p>
        </p:txBody>
      </p:sp>
      <p:pic>
        <p:nvPicPr>
          <p:cNvPr id="9" name="Picture 3" descr="C:\Program Files\Microsoft Office\MEDIA\CAGCAT10\j018332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57574"/>
            <a:ext cx="1805940" cy="1814170"/>
          </a:xfrm>
          <a:prstGeom prst="rect">
            <a:avLst/>
          </a:prstGeom>
          <a:noFill/>
        </p:spPr>
      </p:pic>
      <p:sp>
        <p:nvSpPr>
          <p:cNvPr id="10" name="مربع نص 9"/>
          <p:cNvSpPr txBox="1"/>
          <p:nvPr/>
        </p:nvSpPr>
        <p:spPr>
          <a:xfrm>
            <a:off x="114921" y="1857364"/>
            <a:ext cx="9557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chemeClr val="bg1"/>
                </a:solidFill>
              </a:rPr>
              <a:t>t</a:t>
            </a:r>
            <a:r>
              <a:rPr lang="en-GB" sz="3200" b="1" baseline="-25000" dirty="0" err="1" smtClean="0">
                <a:solidFill>
                  <a:schemeClr val="bg1"/>
                </a:solidFill>
              </a:rPr>
              <a:t>i</a:t>
            </a:r>
            <a:endParaRPr lang="en-GB" sz="3200" b="1" baseline="-25000" dirty="0" smtClean="0">
              <a:solidFill>
                <a:schemeClr val="bg1"/>
              </a:solidFill>
            </a:endParaRPr>
          </a:p>
          <a:p>
            <a:pPr algn="ctr"/>
            <a:r>
              <a:rPr lang="en-GB" sz="3200" b="1" dirty="0" smtClean="0">
                <a:solidFill>
                  <a:schemeClr val="bg1"/>
                </a:solidFill>
              </a:rPr>
              <a:t>v=v</a:t>
            </a:r>
            <a:r>
              <a:rPr lang="en-GB" sz="3200" b="1" baseline="-25000" dirty="0" smtClean="0">
                <a:solidFill>
                  <a:schemeClr val="bg1"/>
                </a:solidFill>
              </a:rPr>
              <a:t>i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4000496" y="1851716"/>
            <a:ext cx="9717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chemeClr val="bg1"/>
                </a:solidFill>
              </a:rPr>
              <a:t>t</a:t>
            </a:r>
            <a:r>
              <a:rPr lang="en-GB" sz="3200" b="1" baseline="-25000" dirty="0" err="1" smtClean="0">
                <a:solidFill>
                  <a:schemeClr val="bg1"/>
                </a:solidFill>
              </a:rPr>
              <a:t>f</a:t>
            </a:r>
            <a:endParaRPr lang="en-GB" sz="3200" b="1" baseline="-25000" dirty="0" smtClean="0">
              <a:solidFill>
                <a:schemeClr val="bg1"/>
              </a:solidFill>
            </a:endParaRPr>
          </a:p>
          <a:p>
            <a:pPr algn="ctr"/>
            <a:r>
              <a:rPr lang="en-GB" sz="3200" b="1" dirty="0" smtClean="0">
                <a:solidFill>
                  <a:schemeClr val="bg1"/>
                </a:solidFill>
              </a:rPr>
              <a:t>v=</a:t>
            </a:r>
            <a:r>
              <a:rPr lang="en-GB" sz="3200" b="1" dirty="0" err="1" smtClean="0">
                <a:solidFill>
                  <a:schemeClr val="bg1"/>
                </a:solidFill>
              </a:rPr>
              <a:t>v</a:t>
            </a:r>
            <a:r>
              <a:rPr lang="en-GB" sz="3200" b="1" baseline="-25000" dirty="0" err="1" smtClean="0">
                <a:solidFill>
                  <a:schemeClr val="bg1"/>
                </a:solidFill>
              </a:rPr>
              <a:t>f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643042" y="3465988"/>
            <a:ext cx="5857916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إذا تحرك جسم بسرعة متغيرة مع الزمن فإن الجسم في هذه الحالة يتسارع.</a:t>
            </a:r>
          </a:p>
          <a:p>
            <a:pPr algn="just" rtl="0"/>
            <a:endParaRPr lang="ar-SA" sz="2800" b="1" dirty="0" smtClean="0">
              <a:latin typeface="Arial" pitchFamily="34" charset="0"/>
              <a:cs typeface="Arial" pitchFamily="34" charset="0"/>
            </a:endParaRPr>
          </a:p>
          <a:p>
            <a:pPr algn="just" rtl="0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When the velocity of a particle changes with time, the particle is said to be </a:t>
            </a:r>
            <a:r>
              <a:rPr lang="en-GB" sz="2800" b="1" u="sng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Acceleration.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5500694" y="857232"/>
            <a:ext cx="3261904" cy="972522"/>
          </a:xfrm>
          <a:prstGeom prst="ellipse">
            <a:avLst/>
          </a:prstGeom>
          <a:solidFill>
            <a:srgbClr val="FFFF7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التسارع</a:t>
            </a:r>
            <a:endParaRPr lang="en-GB" sz="2800" b="1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sz="2800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acceleration</a:t>
            </a:r>
            <a:endParaRPr lang="ar-SA" sz="2800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5572132" y="2071678"/>
            <a:ext cx="3297232" cy="830276"/>
          </a:xfrm>
          <a:prstGeom prst="ellipse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التسارع المتوسط</a:t>
            </a:r>
          </a:p>
        </p:txBody>
      </p:sp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000372"/>
            <a:ext cx="3399319" cy="1090615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4">
            <a:lum/>
          </a:blip>
          <a:srcRect/>
          <a:stretch>
            <a:fillRect/>
          </a:stretch>
        </p:blipFill>
        <p:spPr bwMode="auto">
          <a:xfrm>
            <a:off x="285720" y="1428736"/>
            <a:ext cx="4429156" cy="41879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6" name="Rounded Rectangle 65"/>
          <p:cNvSpPr/>
          <p:nvPr/>
        </p:nvSpPr>
        <p:spPr>
          <a:xfrm>
            <a:off x="857224" y="928670"/>
            <a:ext cx="3263176" cy="66135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>
                <a:solidFill>
                  <a:schemeClr val="tx1"/>
                </a:solidFill>
                <a:latin typeface="Bookman Old Style" pitchFamily="18" charset="0"/>
                <a:cs typeface="Traditional Arabic" pitchFamily="2" charset="-78"/>
              </a:rPr>
              <a:t>Velocity-time graph</a:t>
            </a:r>
            <a:endParaRPr lang="ar-SA">
              <a:solidFill>
                <a:schemeClr val="tx1"/>
              </a:solidFill>
              <a:latin typeface="Bookman Old Style" pitchFamily="18" charset="0"/>
              <a:cs typeface="Traditional Arabic" pitchFamily="2" charset="-78"/>
            </a:endParaRPr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4000497" y="5286375"/>
          <a:ext cx="4865692" cy="1084355"/>
        </p:xfrm>
        <a:graphic>
          <a:graphicData uri="http://schemas.openxmlformats.org/presentationml/2006/ole">
            <p:oleObj spid="_x0000_s4097" name="Equation" r:id="rId5" imgW="1879560" imgH="419040" progId="Equation.3">
              <p:embed/>
            </p:oleObj>
          </a:graphicData>
        </a:graphic>
      </p:graphicFrame>
      <p:sp>
        <p:nvSpPr>
          <p:cNvPr id="31" name="مربع نص 3"/>
          <p:cNvSpPr txBox="1"/>
          <p:nvPr/>
        </p:nvSpPr>
        <p:spPr>
          <a:xfrm>
            <a:off x="5416103" y="4487299"/>
            <a:ext cx="3299301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ar-SA" sz="3200" b="1" dirty="0" smtClean="0">
                <a:solidFill>
                  <a:schemeClr val="tx1"/>
                </a:solidFill>
              </a:rPr>
              <a:t>أبعاد التسارع المتوسط:</a:t>
            </a:r>
            <a:endParaRPr lang="en-GB" sz="32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5715008" y="1428736"/>
            <a:ext cx="2714644" cy="642942"/>
          </a:xfrm>
          <a:prstGeom prst="ellipse">
            <a:avLst/>
          </a:prstGeom>
          <a:solidFill>
            <a:srgbClr val="FFC000"/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التسارع الثابت</a:t>
            </a:r>
          </a:p>
        </p:txBody>
      </p:sp>
      <p:sp>
        <p:nvSpPr>
          <p:cNvPr id="4" name="Rectangle 3"/>
          <p:cNvSpPr/>
          <p:nvPr/>
        </p:nvSpPr>
        <p:spPr>
          <a:xfrm>
            <a:off x="4356100" y="3346476"/>
            <a:ext cx="4000500" cy="939780"/>
          </a:xfrm>
          <a:prstGeom prst="rec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يتساوى متوسط التسارع مع التسارع اللحظي.</a:t>
            </a:r>
          </a:p>
        </p:txBody>
      </p:sp>
      <p:sp>
        <p:nvSpPr>
          <p:cNvPr id="5" name="Rectangle 4"/>
          <p:cNvSpPr/>
          <p:nvPr/>
        </p:nvSpPr>
        <p:spPr>
          <a:xfrm>
            <a:off x="500035" y="2428868"/>
            <a:ext cx="7786716" cy="5000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تتغير السرعة (تزيد أو تقل) بنفس المعدل خلال الحركة.</a:t>
            </a:r>
          </a:p>
        </p:txBody>
      </p:sp>
      <p:sp>
        <p:nvSpPr>
          <p:cNvPr id="10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04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0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04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045" name="Rectangle 12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1048" name="Rectangle 15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22" name="Oval 21"/>
          <p:cNvSpPr/>
          <p:nvPr/>
        </p:nvSpPr>
        <p:spPr>
          <a:xfrm>
            <a:off x="3143240" y="6143620"/>
            <a:ext cx="3214710" cy="71438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 constant a</a:t>
            </a:r>
            <a:endParaRPr lang="ar-SA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6-Point Star 23"/>
          <p:cNvSpPr/>
          <p:nvPr/>
        </p:nvSpPr>
        <p:spPr>
          <a:xfrm>
            <a:off x="8172450" y="3130576"/>
            <a:ext cx="500063" cy="428625"/>
          </a:xfrm>
          <a:prstGeom prst="star6">
            <a:avLst/>
          </a:prstGeom>
          <a:solidFill>
            <a:srgbClr val="FF0000"/>
          </a:solidFill>
          <a:ln>
            <a:solidFill>
              <a:schemeClr val="accent3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6-Point Star 24"/>
          <p:cNvSpPr/>
          <p:nvPr/>
        </p:nvSpPr>
        <p:spPr>
          <a:xfrm>
            <a:off x="8001024" y="2357430"/>
            <a:ext cx="500062" cy="428625"/>
          </a:xfrm>
          <a:prstGeom prst="star6">
            <a:avLst/>
          </a:prstGeom>
          <a:solidFill>
            <a:srgbClr val="FF0000"/>
          </a:solidFill>
          <a:ln>
            <a:solidFill>
              <a:schemeClr val="accent3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179" name="Object 35"/>
          <p:cNvGraphicFramePr>
            <a:graphicFrameLocks noChangeAspect="1"/>
          </p:cNvGraphicFramePr>
          <p:nvPr/>
        </p:nvGraphicFramePr>
        <p:xfrm>
          <a:off x="1648792" y="3217840"/>
          <a:ext cx="2273921" cy="1139854"/>
        </p:xfrm>
        <a:graphic>
          <a:graphicData uri="http://schemas.openxmlformats.org/presentationml/2006/ole">
            <p:oleObj spid="_x0000_s1026" name="Equation" r:id="rId3" imgW="939600" imgH="469800" progId="Equation.3">
              <p:embed/>
            </p:oleObj>
          </a:graphicData>
        </a:graphic>
      </p:graphicFrame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3929058" y="3571876"/>
            <a:ext cx="503237" cy="431800"/>
          </a:xfrm>
          <a:prstGeom prst="leftArrow">
            <a:avLst>
              <a:gd name="adj1" fmla="val 50000"/>
              <a:gd name="adj2" fmla="val 29136"/>
            </a:avLst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2800" b="1"/>
          </a:p>
        </p:txBody>
      </p:sp>
      <p:graphicFrame>
        <p:nvGraphicFramePr>
          <p:cNvPr id="6181" name="Object 37"/>
          <p:cNvGraphicFramePr>
            <a:graphicFrameLocks noChangeAspect="1"/>
          </p:cNvGraphicFramePr>
          <p:nvPr/>
        </p:nvGraphicFramePr>
        <p:xfrm>
          <a:off x="112052" y="3273452"/>
          <a:ext cx="1018235" cy="654758"/>
        </p:xfrm>
        <a:graphic>
          <a:graphicData uri="http://schemas.openxmlformats.org/presentationml/2006/ole">
            <p:oleObj spid="_x0000_s1027" name="Equation" r:id="rId4" imgW="355320" imgH="228600" progId="Equation.3">
              <p:embed/>
            </p:oleObj>
          </a:graphicData>
        </a:graphic>
      </p:graphicFrame>
      <p:graphicFrame>
        <p:nvGraphicFramePr>
          <p:cNvPr id="6182" name="Object 38"/>
          <p:cNvGraphicFramePr>
            <a:graphicFrameLocks noChangeAspect="1"/>
          </p:cNvGraphicFramePr>
          <p:nvPr/>
        </p:nvGraphicFramePr>
        <p:xfrm>
          <a:off x="452438" y="3886200"/>
          <a:ext cx="946150" cy="619125"/>
        </p:xfrm>
        <a:graphic>
          <a:graphicData uri="http://schemas.openxmlformats.org/presentationml/2006/ole">
            <p:oleObj spid="_x0000_s1028" name="معادلة" r:id="rId5" imgW="330120" imgH="215640" progId="Equation.3">
              <p:embed/>
            </p:oleObj>
          </a:graphicData>
        </a:graphic>
      </p:graphicFrame>
      <p:graphicFrame>
        <p:nvGraphicFramePr>
          <p:cNvPr id="6183" name="Object 39"/>
          <p:cNvGraphicFramePr>
            <a:graphicFrameLocks noChangeAspect="1"/>
          </p:cNvGraphicFramePr>
          <p:nvPr/>
        </p:nvGraphicFramePr>
        <p:xfrm>
          <a:off x="751590" y="4499002"/>
          <a:ext cx="1242297" cy="679654"/>
        </p:xfrm>
        <a:graphic>
          <a:graphicData uri="http://schemas.openxmlformats.org/presentationml/2006/ole">
            <p:oleObj spid="_x0000_s1029" name="Equation" r:id="rId6" imgW="419040" imgH="228600" progId="Equation.3">
              <p:embed/>
            </p:oleObj>
          </a:graphicData>
        </a:graphic>
      </p:graphicFrame>
      <p:graphicFrame>
        <p:nvGraphicFramePr>
          <p:cNvPr id="6184" name="Object 40"/>
          <p:cNvGraphicFramePr>
            <a:graphicFrameLocks noChangeAspect="1"/>
          </p:cNvGraphicFramePr>
          <p:nvPr/>
        </p:nvGraphicFramePr>
        <p:xfrm>
          <a:off x="1357795" y="5073678"/>
          <a:ext cx="1356817" cy="784214"/>
        </p:xfrm>
        <a:graphic>
          <a:graphicData uri="http://schemas.openxmlformats.org/presentationml/2006/ole">
            <p:oleObj spid="_x0000_s1030" name="Equation" r:id="rId7" imgW="419040" imgH="241200" progId="Equation.3">
              <p:embed/>
            </p:oleObj>
          </a:graphicData>
        </a:graphic>
      </p:graphicFrame>
      <p:sp>
        <p:nvSpPr>
          <p:cNvPr id="6185" name="AutoShape 41"/>
          <p:cNvSpPr>
            <a:spLocks noChangeArrowheads="1"/>
          </p:cNvSpPr>
          <p:nvPr/>
        </p:nvSpPr>
        <p:spPr bwMode="auto">
          <a:xfrm rot="10800000">
            <a:off x="2643174" y="4854588"/>
            <a:ext cx="1000131" cy="717552"/>
          </a:xfrm>
          <a:prstGeom prst="leftArrow">
            <a:avLst>
              <a:gd name="adj1" fmla="val 50000"/>
              <a:gd name="adj2" fmla="val 50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ar-SA" sz="2800" b="1"/>
          </a:p>
        </p:txBody>
      </p:sp>
      <p:graphicFrame>
        <p:nvGraphicFramePr>
          <p:cNvPr id="6186" name="Object 42"/>
          <p:cNvGraphicFramePr>
            <a:graphicFrameLocks noChangeAspect="1"/>
          </p:cNvGraphicFramePr>
          <p:nvPr/>
        </p:nvGraphicFramePr>
        <p:xfrm>
          <a:off x="3600450" y="4454551"/>
          <a:ext cx="1828806" cy="1134242"/>
        </p:xfrm>
        <a:graphic>
          <a:graphicData uri="http://schemas.openxmlformats.org/presentationml/2006/ole">
            <p:oleObj spid="_x0000_s1031" name="Equation" r:id="rId8" imgW="634680" imgH="393480" progId="Equation.3">
              <p:embed/>
            </p:oleObj>
          </a:graphicData>
        </a:graphic>
      </p:graphicFrame>
      <p:sp>
        <p:nvSpPr>
          <p:cNvPr id="30" name="Rounded Rectangle 1"/>
          <p:cNvSpPr/>
          <p:nvPr/>
        </p:nvSpPr>
        <p:spPr>
          <a:xfrm>
            <a:off x="285720" y="285728"/>
            <a:ext cx="8643998" cy="1074745"/>
          </a:xfrm>
          <a:prstGeom prst="round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الحركة في بعد واحد </a:t>
            </a:r>
            <a:r>
              <a:rPr lang="ar-SA" sz="2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وبتسارع ثابت</a:t>
            </a: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One-dimensional motion with constant acceleration</a:t>
            </a:r>
            <a:endParaRPr lang="ar-SA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وسيلة شرح مستطيلة مستديرة الزوايا 32"/>
          <p:cNvSpPr/>
          <p:nvPr/>
        </p:nvSpPr>
        <p:spPr>
          <a:xfrm>
            <a:off x="5572132" y="4429132"/>
            <a:ext cx="3500462" cy="1000132"/>
          </a:xfrm>
          <a:prstGeom prst="wedgeRoundRectCallout">
            <a:avLst>
              <a:gd name="adj1" fmla="val -30411"/>
              <a:gd name="adj2" fmla="val -776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b="1" dirty="0" smtClean="0"/>
              <a:t>هو متوسط التسارع بين نقطتين قريبتين من بعضهما بحيث</a:t>
            </a:r>
          </a:p>
          <a:p>
            <a:r>
              <a:rPr lang="ar-SA" b="1" dirty="0" smtClean="0"/>
              <a:t>يؤول الزمن بينهما إلى الصفر</a:t>
            </a:r>
            <a:endParaRPr lang="ar-SA" dirty="0"/>
          </a:p>
        </p:txBody>
      </p:sp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5192713" y="5500688"/>
          <a:ext cx="2173287" cy="927100"/>
        </p:xfrm>
        <a:graphic>
          <a:graphicData uri="http://schemas.openxmlformats.org/presentationml/2006/ole">
            <p:oleObj spid="_x0000_s1032" name="معادلة" r:id="rId9" imgW="685800" imgH="215640" progId="Equation.3">
              <p:embed/>
            </p:oleObj>
          </a:graphicData>
        </a:graphic>
      </p:graphicFrame>
      <p:sp>
        <p:nvSpPr>
          <p:cNvPr id="28" name="7-Point Star 27"/>
          <p:cNvSpPr/>
          <p:nvPr/>
        </p:nvSpPr>
        <p:spPr>
          <a:xfrm>
            <a:off x="7286644" y="6143644"/>
            <a:ext cx="642938" cy="500063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ar-SA" sz="28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ular Callout 22"/>
          <p:cNvSpPr>
            <a:spLocks noChangeArrowheads="1"/>
          </p:cNvSpPr>
          <p:nvPr/>
        </p:nvSpPr>
        <p:spPr bwMode="auto">
          <a:xfrm>
            <a:off x="642910" y="5926138"/>
            <a:ext cx="3211522" cy="646134"/>
          </a:xfrm>
          <a:prstGeom prst="wedgeRoundRectCallout">
            <a:avLst>
              <a:gd name="adj1" fmla="val 94853"/>
              <a:gd name="adj2" fmla="val 793"/>
              <a:gd name="adj3" fmla="val 16667"/>
            </a:avLst>
          </a:prstGeom>
          <a:solidFill>
            <a:srgbClr val="FF66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/>
              <a:t>المعادلة الأولى للحركة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0" dur="10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4" grpId="0" animBg="1"/>
      <p:bldP spid="25" grpId="0" animBg="1"/>
      <p:bldP spid="6180" grpId="0" animBg="1"/>
      <p:bldP spid="6185" grpId="0" animBg="1"/>
      <p:bldP spid="33" grpId="0" animBg="1"/>
      <p:bldP spid="28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B4093-EFC9-4BBD-84C4-F37A9D8C216A}" type="slidenum">
              <a:rPr lang="ar-SA" smtClean="0"/>
              <a:pPr>
                <a:defRPr/>
              </a:pPr>
              <a:t>18</a:t>
            </a:fld>
            <a:endParaRPr lang="ar-SA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63296" y="1285860"/>
            <a:ext cx="4151514" cy="2724443"/>
          </a:xfrm>
          <a:prstGeom prst="rect">
            <a:avLst/>
          </a:prstGeom>
          <a:noFill/>
          <a:ln w="349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4857752" y="1500174"/>
            <a:ext cx="4232916" cy="2571768"/>
          </a:xfrm>
          <a:prstGeom prst="rect">
            <a:avLst/>
          </a:prstGeom>
          <a:noFill/>
          <a:ln w="349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>
            <a:lum/>
          </a:blip>
          <a:srcRect/>
          <a:stretch>
            <a:fillRect/>
          </a:stretch>
        </p:blipFill>
        <p:spPr bwMode="auto">
          <a:xfrm>
            <a:off x="3143240" y="4071918"/>
            <a:ext cx="3276812" cy="2786082"/>
          </a:xfrm>
          <a:prstGeom prst="rect">
            <a:avLst/>
          </a:prstGeom>
          <a:noFill/>
          <a:ln w="349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</p:pic>
      <p:sp>
        <p:nvSpPr>
          <p:cNvPr id="6" name="TextBox 12"/>
          <p:cNvSpPr txBox="1"/>
          <p:nvPr/>
        </p:nvSpPr>
        <p:spPr>
          <a:xfrm flipV="1">
            <a:off x="857224" y="797936"/>
            <a:ext cx="2823273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The position-time graph</a:t>
            </a:r>
            <a:endParaRPr lang="en-GB" b="1" dirty="0"/>
          </a:p>
        </p:txBody>
      </p:sp>
      <p:sp>
        <p:nvSpPr>
          <p:cNvPr id="7" name="TextBox 13"/>
          <p:cNvSpPr txBox="1"/>
          <p:nvPr/>
        </p:nvSpPr>
        <p:spPr>
          <a:xfrm>
            <a:off x="5643570" y="6488668"/>
            <a:ext cx="324082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The acceleration-time graph</a:t>
            </a:r>
            <a:endParaRPr lang="en-GB" b="1" dirty="0"/>
          </a:p>
        </p:txBody>
      </p:sp>
      <p:sp>
        <p:nvSpPr>
          <p:cNvPr id="9" name="Rounded Rectangle 8"/>
          <p:cNvSpPr/>
          <p:nvPr/>
        </p:nvSpPr>
        <p:spPr>
          <a:xfrm>
            <a:off x="0" y="142852"/>
            <a:ext cx="8643998" cy="1074745"/>
          </a:xfrm>
          <a:prstGeom prst="round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الحركة في بعد واحد </a:t>
            </a:r>
            <a:r>
              <a:rPr lang="ar-SA" sz="2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وبتسارع ثابت</a:t>
            </a: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One-dimensional motion with constant acceleration</a:t>
            </a:r>
            <a:endParaRPr lang="ar-SA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1428736"/>
            <a:ext cx="8572530" cy="2071684"/>
          </a:xfrm>
          <a:prstGeom prst="rect">
            <a:avLst/>
          </a:prstGeom>
          <a:solidFill>
            <a:srgbClr val="FFF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dirty="0">
              <a:solidFill>
                <a:schemeClr val="bg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1- يمكن تعيين السرعة عند أي لحظة بمعرفة التسارع والسرعة الابتدائية</a:t>
            </a:r>
            <a:r>
              <a:rPr lang="ar-SA" sz="2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dirty="0">
              <a:solidFill>
                <a:schemeClr val="bg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2- إذا كان التسارع سالباً (الجسم يتباطأ) فإن الميل سيكون سالباً ويكون شكل </a:t>
            </a:r>
            <a:r>
              <a:rPr lang="ar-SA" sz="2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العلاقة:</a:t>
            </a:r>
            <a:endParaRPr lang="ar-SA" sz="2800" dirty="0">
              <a:solidFill>
                <a:schemeClr val="bg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785786" y="3071810"/>
            <a:ext cx="3535357" cy="3228985"/>
            <a:chOff x="248" y="1071"/>
            <a:chExt cx="1362" cy="1275"/>
          </a:xfrm>
        </p:grpSpPr>
        <p:sp>
          <p:nvSpPr>
            <p:cNvPr id="4" name="Rectangle 3"/>
            <p:cNvSpPr/>
            <p:nvPr/>
          </p:nvSpPr>
          <p:spPr>
            <a:xfrm>
              <a:off x="249" y="1071"/>
              <a:ext cx="1361" cy="117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SA" sz="280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93" y="2016"/>
              <a:ext cx="1260" cy="1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5400000">
              <a:off x="113" y="1791"/>
              <a:ext cx="900" cy="2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564" y="1566"/>
              <a:ext cx="855" cy="27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38" y="2016"/>
              <a:ext cx="225" cy="330"/>
            </a:xfrm>
            <a:prstGeom prst="rect">
              <a:avLst/>
            </a:prstGeom>
            <a:noFill/>
          </p:spPr>
          <p:txBody>
            <a:bodyPr rtlCol="1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</a:rPr>
                <a:t>0</a:t>
              </a:r>
              <a:endParaRPr lang="ar-SA" sz="2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18" y="2016"/>
              <a:ext cx="180" cy="330"/>
            </a:xfrm>
            <a:prstGeom prst="rect">
              <a:avLst/>
            </a:prstGeom>
            <a:noFill/>
          </p:spPr>
          <p:txBody>
            <a:bodyPr rtlCol="1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</a:rPr>
                <a:t>t</a:t>
              </a:r>
              <a:endParaRPr lang="ar-SA" sz="2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3" y="1206"/>
              <a:ext cx="180" cy="330"/>
            </a:xfrm>
            <a:prstGeom prst="rect">
              <a:avLst/>
            </a:prstGeom>
            <a:noFill/>
          </p:spPr>
          <p:txBody>
            <a:bodyPr rtlCol="1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i="1" dirty="0">
                  <a:solidFill>
                    <a:schemeClr val="bg2">
                      <a:lumMod val="50000"/>
                    </a:schemeClr>
                  </a:solidFill>
                </a:rPr>
                <a:t>v</a:t>
              </a:r>
              <a:endParaRPr lang="ar-SA" sz="2800" i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8" y="1431"/>
              <a:ext cx="270" cy="511"/>
            </a:xfrm>
            <a:prstGeom prst="rect">
              <a:avLst/>
            </a:prstGeom>
            <a:noFill/>
          </p:spPr>
          <p:txBody>
            <a:bodyPr rtlCol="1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</a:rPr>
                <a:t>v</a:t>
              </a:r>
              <a:r>
                <a:rPr lang="en-US" sz="2800" baseline="-25000" dirty="0">
                  <a:solidFill>
                    <a:schemeClr val="bg2">
                      <a:lumMod val="50000"/>
                    </a:schemeClr>
                  </a:solidFill>
                </a:rPr>
                <a:t>0</a:t>
              </a:r>
              <a:endParaRPr lang="ar-SA" sz="2800" baseline="-25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015069">
              <a:off x="675" y="1502"/>
              <a:ext cx="585" cy="601"/>
            </a:xfrm>
            <a:prstGeom prst="rect">
              <a:avLst/>
            </a:prstGeom>
            <a:noFill/>
          </p:spPr>
          <p:txBody>
            <a:bodyPr rtlCol="1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</a:rPr>
                <a:t>Slope=a</a:t>
              </a:r>
              <a:endParaRPr lang="ar-SA" sz="2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205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2056" name="Rectangle 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20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2059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2060" name="Rectangle 9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785794"/>
            <a:ext cx="2979794" cy="73975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206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2065" name="Rectangle 3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357290" y="714356"/>
            <a:ext cx="6643734" cy="107157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الحركة في بعد واحد ( الحركة الخطية)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Motion in one dimension</a:t>
            </a:r>
            <a:endParaRPr lang="ar-SA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2457463" y="2071678"/>
            <a:ext cx="6111890" cy="5032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rgbClr val="10253F"/>
                </a:solidFill>
              </a:rPr>
              <a:t>حركة جسم تعني تغير مستمر في موضعه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457575" y="2786063"/>
            <a:ext cx="5186363" cy="6477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تصنف الحركة في الفيزياء إلى ثلاثة أنواع: </a:t>
            </a:r>
          </a:p>
        </p:txBody>
      </p:sp>
      <p:sp>
        <p:nvSpPr>
          <p:cNvPr id="2" name="Rectangle 21"/>
          <p:cNvSpPr/>
          <p:nvPr/>
        </p:nvSpPr>
        <p:spPr>
          <a:xfrm>
            <a:off x="2386013" y="3649663"/>
            <a:ext cx="6042025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حركة انتقالية</a:t>
            </a:r>
            <a:r>
              <a:rPr lang="en-GB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Translational motion</a:t>
            </a: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Rectangle 21"/>
          <p:cNvSpPr/>
          <p:nvPr/>
        </p:nvSpPr>
        <p:spPr>
          <a:xfrm>
            <a:off x="2671763" y="4710113"/>
            <a:ext cx="5753100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حركة </a:t>
            </a:r>
            <a:r>
              <a:rPr lang="ar-SA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دورانية</a:t>
            </a: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rotational motion</a:t>
            </a: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Rectangle 21"/>
          <p:cNvSpPr/>
          <p:nvPr/>
        </p:nvSpPr>
        <p:spPr>
          <a:xfrm>
            <a:off x="2743200" y="5781675"/>
            <a:ext cx="5683250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حركة </a:t>
            </a:r>
            <a:r>
              <a:rPr lang="ar-SA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ترددية</a:t>
            </a:r>
            <a:r>
              <a:rPr lang="en-GB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Oscillatory </a:t>
            </a:r>
            <a:r>
              <a:rPr lang="en-GB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motion</a:t>
            </a: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204" name="Rectangle 21"/>
          <p:cNvSpPr>
            <a:spLocks noChangeArrowheads="1"/>
          </p:cNvSpPr>
          <p:nvPr/>
        </p:nvSpPr>
        <p:spPr bwMode="auto">
          <a:xfrm>
            <a:off x="957263" y="3454400"/>
            <a:ext cx="1738312" cy="936625"/>
          </a:xfrm>
          <a:prstGeom prst="rect">
            <a:avLst/>
          </a:prstGeom>
          <a:solidFill>
            <a:srgbClr val="FF66FF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ar-SA" sz="2800" b="1">
                <a:solidFill>
                  <a:srgbClr val="0D0D0D"/>
                </a:solidFill>
              </a:rPr>
              <a:t>تحرك سيارة</a:t>
            </a:r>
          </a:p>
          <a:p>
            <a:r>
              <a:rPr lang="ar-SA" sz="2800" b="1">
                <a:solidFill>
                  <a:srgbClr val="0D0D0D"/>
                </a:solidFill>
              </a:rPr>
              <a:t> على الشارع</a:t>
            </a:r>
          </a:p>
        </p:txBody>
      </p:sp>
      <p:sp>
        <p:nvSpPr>
          <p:cNvPr id="8205" name="Rectangle 21"/>
          <p:cNvSpPr>
            <a:spLocks noChangeArrowheads="1"/>
          </p:cNvSpPr>
          <p:nvPr/>
        </p:nvSpPr>
        <p:spPr bwMode="auto">
          <a:xfrm>
            <a:off x="814388" y="5635625"/>
            <a:ext cx="2043112" cy="936625"/>
          </a:xfrm>
          <a:prstGeom prst="rect">
            <a:avLst/>
          </a:prstGeom>
          <a:solidFill>
            <a:srgbClr val="FF66FF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ar-SA" sz="2800" b="1">
                <a:solidFill>
                  <a:srgbClr val="0D0D0D"/>
                </a:solidFill>
              </a:rPr>
              <a:t>ذهاب وإياب البندول البسيط</a:t>
            </a:r>
          </a:p>
        </p:txBody>
      </p:sp>
      <p:sp>
        <p:nvSpPr>
          <p:cNvPr id="8206" name="Rectangle 21"/>
          <p:cNvSpPr>
            <a:spLocks noChangeArrowheads="1"/>
          </p:cNvSpPr>
          <p:nvPr/>
        </p:nvSpPr>
        <p:spPr bwMode="auto">
          <a:xfrm>
            <a:off x="528638" y="4525963"/>
            <a:ext cx="2328862" cy="936625"/>
          </a:xfrm>
          <a:prstGeom prst="rect">
            <a:avLst/>
          </a:prstGeom>
          <a:solidFill>
            <a:srgbClr val="FF66FF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ar-SA" sz="2800" b="1">
                <a:solidFill>
                  <a:srgbClr val="0D0D0D"/>
                </a:solidFill>
              </a:rPr>
              <a:t>دوران الأرض حول محورها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3" grpId="0" animBg="1"/>
      <p:bldP spid="4" grpId="0" animBg="1"/>
      <p:bldP spid="8204" grpId="0" animBg="1"/>
      <p:bldP spid="8205" grpId="0" animBg="1"/>
      <p:bldP spid="820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B4093-EFC9-4BBD-84C4-F37A9D8C216A}" type="slidenum">
              <a:rPr lang="ar-SA" smtClean="0"/>
              <a:pPr>
                <a:defRPr/>
              </a:pPr>
              <a:t>20</a:t>
            </a:fld>
            <a:endParaRPr lang="ar-SA" dirty="0"/>
          </a:p>
        </p:txBody>
      </p:sp>
      <p:sp>
        <p:nvSpPr>
          <p:cNvPr id="3" name="Rectangle 22"/>
          <p:cNvSpPr/>
          <p:nvPr/>
        </p:nvSpPr>
        <p:spPr>
          <a:xfrm>
            <a:off x="3714745" y="3563948"/>
            <a:ext cx="4577912" cy="503238"/>
          </a:xfrm>
          <a:prstGeom prst="rect">
            <a:avLst/>
          </a:prstGeom>
          <a:solidFill>
            <a:srgbClr val="FFFF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السرعة المتوسطة بدلالة </a:t>
            </a:r>
            <a:r>
              <a:rPr lang="ar-SA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الموضع</a:t>
            </a:r>
            <a:endParaRPr lang="ar-SA" sz="2800" b="1" dirty="0">
              <a:solidFill>
                <a:schemeClr val="bg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4"/>
          <p:cNvSpPr/>
          <p:nvPr/>
        </p:nvSpPr>
        <p:spPr>
          <a:xfrm>
            <a:off x="3428992" y="5143512"/>
            <a:ext cx="4865252" cy="428625"/>
          </a:xfrm>
          <a:prstGeom prst="rect">
            <a:avLst/>
          </a:prstGeom>
          <a:solidFill>
            <a:srgbClr val="FFFF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بمساواة المعادلتين نحصل على   </a:t>
            </a:r>
          </a:p>
        </p:txBody>
      </p:sp>
      <p:sp>
        <p:nvSpPr>
          <p:cNvPr id="5" name="Oval 2"/>
          <p:cNvSpPr/>
          <p:nvPr/>
        </p:nvSpPr>
        <p:spPr>
          <a:xfrm>
            <a:off x="4500562" y="2714620"/>
            <a:ext cx="4163449" cy="642942"/>
          </a:xfrm>
          <a:prstGeom prst="ellipse">
            <a:avLst/>
          </a:prstGeom>
          <a:solidFill>
            <a:srgbClr val="FF66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المعادلة </a:t>
            </a:r>
            <a:r>
              <a:rPr lang="ar-SA" sz="2800" b="1" dirty="0" smtClean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الثانية للحركة</a:t>
            </a:r>
            <a:endParaRPr lang="ar-SA" sz="2800" b="1" dirty="0">
              <a:solidFill>
                <a:srgbClr val="10253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34"/>
          <p:cNvGraphicFramePr>
            <a:graphicFrameLocks noChangeAspect="1"/>
          </p:cNvGraphicFramePr>
          <p:nvPr/>
        </p:nvGraphicFramePr>
        <p:xfrm>
          <a:off x="1285852" y="5357826"/>
          <a:ext cx="2857519" cy="1214446"/>
        </p:xfrm>
        <a:graphic>
          <a:graphicData uri="http://schemas.openxmlformats.org/presentationml/2006/ole">
            <p:oleObj spid="_x0000_s33794" name="Equation" r:id="rId3" imgW="927000" imgH="393480" progId="Equation.3">
              <p:embed/>
            </p:oleObj>
          </a:graphicData>
        </a:graphic>
      </p:graphicFrame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2071670" y="3644403"/>
          <a:ext cx="1814515" cy="1083175"/>
        </p:xfrm>
        <a:graphic>
          <a:graphicData uri="http://schemas.openxmlformats.org/presentationml/2006/ole">
            <p:oleObj spid="_x0000_s33795" name="Equation" r:id="rId4" imgW="660240" imgH="393480" progId="Equation.3">
              <p:embed/>
            </p:oleObj>
          </a:graphicData>
        </a:graphic>
      </p:graphicFrame>
      <p:sp>
        <p:nvSpPr>
          <p:cNvPr id="8" name="Rectangle 16"/>
          <p:cNvSpPr/>
          <p:nvPr/>
        </p:nvSpPr>
        <p:spPr>
          <a:xfrm>
            <a:off x="285720" y="785794"/>
            <a:ext cx="8572528" cy="857250"/>
          </a:xfrm>
          <a:prstGeom prst="rect">
            <a:avLst/>
          </a:prstGeom>
          <a:solidFill>
            <a:srgbClr val="FFFF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3- السرعة تتغير خطياً مع الزمن وبالتالي يمكن حساب السرعة المتوسطة عند أي زمن من العلاقة:  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239544"/>
            <a:ext cx="2566995" cy="1046418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3632202" y="946136"/>
            <a:ext cx="1296988" cy="55403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5000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96148" y="763534"/>
            <a:ext cx="3504942" cy="950954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0" y="157640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3643329" y="2909364"/>
            <a:ext cx="4714885" cy="6429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بالتعويض عن قيمة  </a:t>
            </a:r>
            <a:r>
              <a:rPr lang="en-US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ar-S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من المعادلة الأولى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195116"/>
            <a:ext cx="2395877" cy="595313"/>
          </a:xfrm>
          <a:prstGeom prst="rect">
            <a:avLst/>
          </a:prstGeom>
          <a:solidFill>
            <a:srgbClr val="C5D5E9"/>
          </a:solidFill>
          <a:ln w="9525">
            <a:solidFill>
              <a:srgbClr val="5C1104"/>
            </a:solidFill>
            <a:miter lim="800000"/>
            <a:headEnd/>
            <a:tailEnd/>
          </a:ln>
        </p:spPr>
      </p:pic>
      <p:sp>
        <p:nvSpPr>
          <p:cNvPr id="3081" name="Rectangle 5"/>
          <p:cNvSpPr>
            <a:spLocks noChangeArrowheads="1"/>
          </p:cNvSpPr>
          <p:nvPr/>
        </p:nvSpPr>
        <p:spPr bwMode="auto">
          <a:xfrm>
            <a:off x="0" y="5000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050804"/>
            <a:ext cx="4390479" cy="1001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sp>
        <p:nvSpPr>
          <p:cNvPr id="3083" name="Rectangle 6"/>
          <p:cNvSpPr>
            <a:spLocks noChangeArrowheads="1"/>
          </p:cNvSpPr>
          <p:nvPr/>
        </p:nvSpPr>
        <p:spPr bwMode="auto">
          <a:xfrm>
            <a:off x="0" y="157640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3085" name="Rectangle 8"/>
          <p:cNvSpPr>
            <a:spLocks noChangeArrowheads="1"/>
          </p:cNvSpPr>
          <p:nvPr/>
        </p:nvSpPr>
        <p:spPr bwMode="auto">
          <a:xfrm>
            <a:off x="0" y="5000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3086" name="Rectangle 9"/>
          <p:cNvSpPr>
            <a:spLocks noChangeArrowheads="1"/>
          </p:cNvSpPr>
          <p:nvPr/>
        </p:nvSpPr>
        <p:spPr bwMode="auto">
          <a:xfrm>
            <a:off x="0" y="157640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3087" name="Rectangle 11"/>
          <p:cNvSpPr>
            <a:spLocks noChangeArrowheads="1"/>
          </p:cNvSpPr>
          <p:nvPr/>
        </p:nvSpPr>
        <p:spPr bwMode="auto">
          <a:xfrm>
            <a:off x="0" y="5000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193812"/>
            <a:ext cx="4000528" cy="1092708"/>
          </a:xfrm>
          <a:prstGeom prst="rect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</p:pic>
      <p:sp>
        <p:nvSpPr>
          <p:cNvPr id="3089" name="Rectangle 12"/>
          <p:cNvSpPr>
            <a:spLocks noChangeArrowheads="1"/>
          </p:cNvSpPr>
          <p:nvPr/>
        </p:nvSpPr>
        <p:spPr bwMode="auto">
          <a:xfrm>
            <a:off x="0" y="157640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3091" name="Rectangle 14"/>
          <p:cNvSpPr>
            <a:spLocks noChangeArrowheads="1"/>
          </p:cNvSpPr>
          <p:nvPr/>
        </p:nvSpPr>
        <p:spPr bwMode="auto">
          <a:xfrm>
            <a:off x="0" y="5000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3092" name="Rectangle 17"/>
          <p:cNvSpPr>
            <a:spLocks noChangeArrowheads="1"/>
          </p:cNvSpPr>
          <p:nvPr/>
        </p:nvSpPr>
        <p:spPr bwMode="auto">
          <a:xfrm>
            <a:off x="0" y="5000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27" name="7-Point Star 26"/>
          <p:cNvSpPr/>
          <p:nvPr/>
        </p:nvSpPr>
        <p:spPr>
          <a:xfrm>
            <a:off x="7885113" y="500084"/>
            <a:ext cx="642937" cy="500063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ar-SA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74" name="Object 28"/>
          <p:cNvGraphicFramePr>
            <a:graphicFrameLocks noChangeAspect="1"/>
          </p:cNvGraphicFramePr>
          <p:nvPr/>
        </p:nvGraphicFramePr>
        <p:xfrm>
          <a:off x="684212" y="688996"/>
          <a:ext cx="2749143" cy="1168385"/>
        </p:xfrm>
        <a:graphic>
          <a:graphicData uri="http://schemas.openxmlformats.org/presentationml/2006/ole">
            <p:oleObj spid="_x0000_s3074" name="Equation" r:id="rId7" imgW="927000" imgH="393480" progId="Equation.3">
              <p:embed/>
            </p:oleObj>
          </a:graphicData>
        </a:graphic>
      </p:graphicFrame>
      <p:sp>
        <p:nvSpPr>
          <p:cNvPr id="2" name="Oval 2"/>
          <p:cNvSpPr/>
          <p:nvPr/>
        </p:nvSpPr>
        <p:spPr>
          <a:xfrm>
            <a:off x="5786447" y="2194984"/>
            <a:ext cx="3314568" cy="642942"/>
          </a:xfrm>
          <a:prstGeom prst="ellipse">
            <a:avLst/>
          </a:prstGeom>
          <a:solidFill>
            <a:srgbClr val="FF66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المعادلة الثالثة</a:t>
            </a:r>
          </a:p>
        </p:txBody>
      </p:sp>
      <p:sp>
        <p:nvSpPr>
          <p:cNvPr id="29" name="7-Point Star 26"/>
          <p:cNvSpPr/>
          <p:nvPr/>
        </p:nvSpPr>
        <p:spPr>
          <a:xfrm>
            <a:off x="8286776" y="4929198"/>
            <a:ext cx="642937" cy="500063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ar-SA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سهم منحني إلى اليسار 30"/>
          <p:cNvSpPr/>
          <p:nvPr/>
        </p:nvSpPr>
        <p:spPr>
          <a:xfrm rot="19961443">
            <a:off x="4849890" y="4120465"/>
            <a:ext cx="1000400" cy="1143008"/>
          </a:xfrm>
          <a:prstGeom prst="curvedLef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7" grpId="0" animBg="1"/>
      <p:bldP spid="29" grpId="0" animBg="1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443643"/>
            <a:ext cx="5072098" cy="1069478"/>
          </a:xfrm>
          <a:prstGeom prst="rect">
            <a:avLst/>
          </a:prstGeom>
          <a:solidFill>
            <a:srgbClr val="FFFFC9"/>
          </a:solidFill>
          <a:ln w="9525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000504"/>
            <a:ext cx="4629337" cy="939791"/>
          </a:xfrm>
          <a:prstGeom prst="rect">
            <a:avLst/>
          </a:prstGeom>
          <a:solidFill>
            <a:srgbClr val="FFFFC9"/>
          </a:solidFill>
          <a:ln w="9525">
            <a:noFill/>
            <a:miter lim="800000"/>
            <a:headEnd/>
            <a:tailEnd/>
          </a:ln>
        </p:spPr>
      </p:pic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0" y="847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6" name="Right Arrow 5"/>
          <p:cNvSpPr/>
          <p:nvPr/>
        </p:nvSpPr>
        <p:spPr>
          <a:xfrm rot="5400000">
            <a:off x="4886327" y="3328987"/>
            <a:ext cx="928690" cy="7000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3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74899-6372-46EE-934E-83D9740B5E56}" type="slidenum">
              <a:rPr lang="ar-SA"/>
              <a:pPr>
                <a:defRPr/>
              </a:pPr>
              <a:t>22</a:t>
            </a:fld>
            <a:endParaRPr lang="ar-SA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2" y="5429269"/>
            <a:ext cx="4191005" cy="8572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7-Point Star 6"/>
          <p:cNvSpPr>
            <a:spLocks noChangeArrowheads="1"/>
          </p:cNvSpPr>
          <p:nvPr/>
        </p:nvSpPr>
        <p:spPr bwMode="auto">
          <a:xfrm>
            <a:off x="6715140" y="5072074"/>
            <a:ext cx="642937" cy="500063"/>
          </a:xfrm>
          <a:custGeom>
            <a:avLst/>
            <a:gdLst>
              <a:gd name="T0" fmla="*/ 579271 w 642942"/>
              <a:gd name="T1" fmla="*/ 99045 h 500066"/>
              <a:gd name="T2" fmla="*/ 642944 w 642942"/>
              <a:gd name="T3" fmla="*/ 321596 h 500066"/>
              <a:gd name="T4" fmla="*/ 464538 w 642942"/>
              <a:gd name="T5" fmla="*/ 500069 h 500066"/>
              <a:gd name="T6" fmla="*/ 178404 w 642942"/>
              <a:gd name="T7" fmla="*/ 500069 h 500066"/>
              <a:gd name="T8" fmla="*/ -2 w 642942"/>
              <a:gd name="T9" fmla="*/ 321596 h 500066"/>
              <a:gd name="T10" fmla="*/ 63671 w 642942"/>
              <a:gd name="T11" fmla="*/ 99045 h 500066"/>
              <a:gd name="T12" fmla="*/ 321471 w 642942"/>
              <a:gd name="T13" fmla="*/ 0 h 500066"/>
              <a:gd name="T14" fmla="*/ 0 60000 65536"/>
              <a:gd name="T15" fmla="*/ 0 60000 65536"/>
              <a:gd name="T16" fmla="*/ 5898240 60000 65536"/>
              <a:gd name="T17" fmla="*/ 5898240 60000 65536"/>
              <a:gd name="T18" fmla="*/ 11796480 60000 65536"/>
              <a:gd name="T19" fmla="*/ 11796480 60000 65536"/>
              <a:gd name="T20" fmla="*/ 17694720 60000 65536"/>
              <a:gd name="T21" fmla="*/ 143068 w 642942"/>
              <a:gd name="T22" fmla="*/ 99045 h 500066"/>
              <a:gd name="T23" fmla="*/ 499874 w 642942"/>
              <a:gd name="T24" fmla="*/ 376561 h 50006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42942" h="500066">
                <a:moveTo>
                  <a:pt x="-2" y="321596"/>
                </a:moveTo>
                <a:lnTo>
                  <a:pt x="99005" y="222552"/>
                </a:lnTo>
                <a:lnTo>
                  <a:pt x="63671" y="99045"/>
                </a:lnTo>
                <a:lnTo>
                  <a:pt x="222466" y="99045"/>
                </a:lnTo>
                <a:lnTo>
                  <a:pt x="321471" y="0"/>
                </a:lnTo>
                <a:lnTo>
                  <a:pt x="420476" y="99045"/>
                </a:lnTo>
                <a:lnTo>
                  <a:pt x="579271" y="99045"/>
                </a:lnTo>
                <a:lnTo>
                  <a:pt x="543937" y="222552"/>
                </a:lnTo>
                <a:lnTo>
                  <a:pt x="642944" y="321596"/>
                </a:lnTo>
                <a:lnTo>
                  <a:pt x="499874" y="376561"/>
                </a:lnTo>
                <a:lnTo>
                  <a:pt x="464538" y="500069"/>
                </a:lnTo>
                <a:lnTo>
                  <a:pt x="321471" y="445102"/>
                </a:lnTo>
                <a:lnTo>
                  <a:pt x="178404" y="500069"/>
                </a:lnTo>
                <a:lnTo>
                  <a:pt x="143068" y="376561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ar-SA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9"/>
          <p:cNvSpPr/>
          <p:nvPr/>
        </p:nvSpPr>
        <p:spPr>
          <a:xfrm>
            <a:off x="2500298" y="1714492"/>
            <a:ext cx="6423041" cy="642938"/>
          </a:xfrm>
          <a:prstGeom prst="rec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للحصول على علاقة للسرعة بدلالة الإزاحة خالية من الزمن :  </a:t>
            </a:r>
            <a:endParaRPr lang="ar-SA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2"/>
          <p:cNvSpPr/>
          <p:nvPr/>
        </p:nvSpPr>
        <p:spPr>
          <a:xfrm>
            <a:off x="4929191" y="850923"/>
            <a:ext cx="4214810" cy="642942"/>
          </a:xfrm>
          <a:prstGeom prst="ellipse">
            <a:avLst/>
          </a:prstGeom>
          <a:solidFill>
            <a:srgbClr val="FF66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rgbClr val="10253F"/>
                </a:solidFill>
                <a:cs typeface="Traditional Arabic" pitchFamily="2" charset="-78"/>
              </a:rPr>
              <a:t>المعادلة </a:t>
            </a:r>
            <a:r>
              <a:rPr lang="ar-SA" sz="2800" b="1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الرابعة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692149"/>
            <a:ext cx="2749756" cy="683075"/>
          </a:xfrm>
          <a:prstGeom prst="rect">
            <a:avLst/>
          </a:prstGeom>
          <a:solidFill>
            <a:srgbClr val="E8D0E5"/>
          </a:solidFill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1785937"/>
            <a:ext cx="3928222" cy="1071531"/>
          </a:xfrm>
          <a:prstGeom prst="rect">
            <a:avLst/>
          </a:prstGeom>
          <a:solidFill>
            <a:srgbClr val="FFFFC9"/>
          </a:solidFill>
          <a:ln w="9525">
            <a:noFill/>
            <a:miter lim="800000"/>
            <a:headEnd/>
            <a:tailEnd/>
          </a:ln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4" y="3286124"/>
            <a:ext cx="4314499" cy="117846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5084762"/>
            <a:ext cx="4124633" cy="844567"/>
          </a:xfrm>
          <a:prstGeom prst="rect">
            <a:avLst/>
          </a:prstGeom>
          <a:solidFill>
            <a:srgbClr val="C5F5C3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435600" y="692150"/>
            <a:ext cx="3000375" cy="428625"/>
          </a:xfrm>
          <a:prstGeom prst="rect">
            <a:avLst/>
          </a:prstGeom>
          <a:solidFill>
            <a:srgbClr val="E8D0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السرعة بدلالة الزمن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14876" y="1857364"/>
            <a:ext cx="3786187" cy="642932"/>
          </a:xfrm>
          <a:prstGeom prst="rect">
            <a:avLst/>
          </a:prstGeom>
          <a:solidFill>
            <a:srgbClr val="FFFFC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/>
              <a:t>الإزاحة بدلالة الزمن والسرعة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29250" y="3500438"/>
            <a:ext cx="3000375" cy="428625"/>
          </a:xfrm>
          <a:prstGeom prst="rect">
            <a:avLst/>
          </a:prstGeom>
          <a:solidFill>
            <a:srgbClr val="CCCCFF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/>
              <a:t>الإزاحة بدلالة الزمن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57813" y="5286375"/>
            <a:ext cx="3000375" cy="428625"/>
          </a:xfrm>
          <a:prstGeom prst="rect">
            <a:avLst/>
          </a:prstGeom>
          <a:solidFill>
            <a:srgbClr val="C5F5C3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/>
              <a:t>السرعة بدلالة الإزاحة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C6244-3F4D-404E-83C5-ED6FEE65A263}" type="slidenum">
              <a:rPr lang="ar-SA"/>
              <a:pPr>
                <a:defRPr/>
              </a:pPr>
              <a:t>23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3D85A-3874-4DF5-8289-84572FDF5189}" type="slidenum">
              <a:rPr lang="ar-SA"/>
              <a:pPr>
                <a:defRPr/>
              </a:pPr>
              <a:t>24</a:t>
            </a:fld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500034" y="357166"/>
            <a:ext cx="8001000" cy="27860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تقف طائرة مقاتلة على سطح حاملة طائرات بحريه وبدءا من السكون تحركت الطائرة  </a:t>
            </a:r>
            <a:r>
              <a:rPr lang="ar-SA" sz="2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بتسارع ثابت </a:t>
            </a:r>
            <a:r>
              <a:rPr lang="ar-SA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قدره  </a:t>
            </a:r>
            <a:r>
              <a:rPr lang="en-US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31 m/s</a:t>
            </a:r>
            <a:r>
              <a:rPr lang="en-US" sz="2800" b="1" baseline="30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ar-SA" sz="2800" b="1" baseline="30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baseline="30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فإذا</a:t>
            </a:r>
            <a:r>
              <a:rPr lang="ar-SA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بلغت سرعتها 62 متر/ ثانيه قبل اقلاعها ، احسبي المسافه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baseline="30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التي</a:t>
            </a:r>
            <a:r>
              <a:rPr lang="ar-SA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قطعتها الطائرة قبل الإقلاع</a:t>
            </a:r>
            <a:endParaRPr lang="ar-SA" sz="2800" b="1" baseline="30000" dirty="0">
              <a:solidFill>
                <a:schemeClr val="bg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643446"/>
            <a:ext cx="6072230" cy="658607"/>
          </a:xfrm>
          <a:prstGeom prst="rect">
            <a:avLst/>
          </a:prstGeom>
          <a:solidFill>
            <a:srgbClr val="C5F5C3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5-Point Star 6"/>
          <p:cNvSpPr/>
          <p:nvPr/>
        </p:nvSpPr>
        <p:spPr>
          <a:xfrm>
            <a:off x="6858016" y="3214686"/>
            <a:ext cx="1857388" cy="10001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الحل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214546" y="5643578"/>
            <a:ext cx="4071966" cy="7858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X = 62 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62662-7078-46D3-BB58-436FBFA8E6D0}" type="slidenum">
              <a:rPr lang="ar-SA"/>
              <a:pPr>
                <a:defRPr/>
              </a:pPr>
              <a:t>25</a:t>
            </a:fld>
            <a:endParaRPr lang="ar-SA"/>
          </a:p>
        </p:txBody>
      </p:sp>
      <p:sp>
        <p:nvSpPr>
          <p:cNvPr id="3" name="Rectangle 2"/>
          <p:cNvSpPr/>
          <p:nvPr/>
        </p:nvSpPr>
        <p:spPr>
          <a:xfrm>
            <a:off x="2928926" y="941380"/>
            <a:ext cx="3357586" cy="785818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السقوط الحر   </a:t>
            </a:r>
            <a:r>
              <a:rPr lang="en-U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Free fall    </a:t>
            </a:r>
            <a:endParaRPr lang="ar-SA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313" y="2227277"/>
            <a:ext cx="8572500" cy="10001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تسمى حركة الجسم بالسقوط الحر إذا كان يتحرك فقط تحت تأثير الجاذبية الأرضية بغض النظر عن حركته الابتدائية.</a:t>
            </a:r>
          </a:p>
        </p:txBody>
      </p:sp>
      <p:sp>
        <p:nvSpPr>
          <p:cNvPr id="5" name="Rectangle 4"/>
          <p:cNvSpPr/>
          <p:nvPr/>
        </p:nvSpPr>
        <p:spPr>
          <a:xfrm>
            <a:off x="285720" y="3513148"/>
            <a:ext cx="8572560" cy="10715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ماذا يحدث عند رمي عملة معدنية وقصاصة ورق في نفس اللحظة ومن نفس الارتفاع؟ </a:t>
            </a:r>
            <a:r>
              <a:rPr lang="ar-SA" sz="2800" b="1" u="sng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بإهمال مقاومة الهواء</a:t>
            </a:r>
          </a:p>
        </p:txBody>
      </p:sp>
      <p:grpSp>
        <p:nvGrpSpPr>
          <p:cNvPr id="6" name="Rectangle 6"/>
          <p:cNvGrpSpPr>
            <a:grpSpLocks/>
          </p:cNvGrpSpPr>
          <p:nvPr/>
        </p:nvGrpSpPr>
        <p:grpSpPr bwMode="auto">
          <a:xfrm>
            <a:off x="2571736" y="5000636"/>
            <a:ext cx="4513282" cy="768350"/>
            <a:chOff x="1782" y="2546"/>
            <a:chExt cx="2327" cy="484"/>
          </a:xfrm>
        </p:grpSpPr>
        <p:pic>
          <p:nvPicPr>
            <p:cNvPr id="22539" name="Rectangle 6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82" y="2546"/>
              <a:ext cx="2327" cy="48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2540" name="Text Box 11"/>
            <p:cNvSpPr txBox="1">
              <a:spLocks noChangeArrowheads="1"/>
            </p:cNvSpPr>
            <p:nvPr/>
          </p:nvSpPr>
          <p:spPr bwMode="auto">
            <a:xfrm>
              <a:off x="1800" y="2565"/>
              <a:ext cx="2295" cy="45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ar-SA" sz="2800" b="1">
                  <a:solidFill>
                    <a:srgbClr val="8F1407"/>
                  </a:solidFill>
                </a:rPr>
                <a:t>يسمى تسارع السقوط الحر بـ </a:t>
              </a:r>
              <a:r>
                <a:rPr lang="en-US" sz="2800" b="1">
                  <a:solidFill>
                    <a:srgbClr val="8F1407"/>
                  </a:solidFill>
                </a:rPr>
                <a:t>g</a:t>
              </a:r>
              <a:endParaRPr lang="ar-SA" sz="2800" b="1" u="sng">
                <a:solidFill>
                  <a:srgbClr val="8F1407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9EA4F3-3683-4C23-9E99-E3AA561C96EF}" type="slidenum">
              <a:rPr lang="ar-SA"/>
              <a:pPr>
                <a:defRPr/>
              </a:pPr>
              <a:t>26</a:t>
            </a:fld>
            <a:endParaRPr lang="ar-SA"/>
          </a:p>
        </p:txBody>
      </p:sp>
      <p:grpSp>
        <p:nvGrpSpPr>
          <p:cNvPr id="23555" name="Rectangle 2"/>
          <p:cNvGrpSpPr>
            <a:grpSpLocks/>
          </p:cNvGrpSpPr>
          <p:nvPr/>
        </p:nvGrpSpPr>
        <p:grpSpPr bwMode="auto">
          <a:xfrm>
            <a:off x="1643043" y="971555"/>
            <a:ext cx="7165996" cy="1195387"/>
            <a:chOff x="2051" y="207"/>
            <a:chExt cx="3498" cy="753"/>
          </a:xfrm>
        </p:grpSpPr>
        <p:pic>
          <p:nvPicPr>
            <p:cNvPr id="23562" name="Rectangle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51" y="207"/>
              <a:ext cx="3498" cy="753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3563" name="Text Box 4"/>
            <p:cNvSpPr txBox="1">
              <a:spLocks noChangeArrowheads="1"/>
            </p:cNvSpPr>
            <p:nvPr/>
          </p:nvSpPr>
          <p:spPr bwMode="auto">
            <a:xfrm>
              <a:off x="2070" y="225"/>
              <a:ext cx="3465" cy="7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r">
                <a:buFont typeface="Arial" pitchFamily="34" charset="0"/>
                <a:buChar char="•"/>
              </a:pPr>
              <a:r>
                <a:rPr lang="ar-SA" sz="2800" b="1" dirty="0">
                  <a:solidFill>
                    <a:schemeClr val="bg1">
                      <a:lumMod val="75000"/>
                      <a:lumOff val="25000"/>
                    </a:schemeClr>
                  </a:solidFill>
                </a:rPr>
                <a:t>بإهمال مقاومة الهواء </a:t>
              </a:r>
            </a:p>
            <a:p>
              <a:pPr algn="r">
                <a:buFont typeface="Arial" pitchFamily="34" charset="0"/>
                <a:buChar char="•"/>
              </a:pPr>
              <a:r>
                <a:rPr lang="ar-SA" sz="2800" b="1" dirty="0">
                  <a:solidFill>
                    <a:schemeClr val="bg1">
                      <a:lumMod val="75000"/>
                      <a:lumOff val="25000"/>
                    </a:schemeClr>
                  </a:solidFill>
                </a:rPr>
                <a:t>واعتبار أن التسارع  </a:t>
              </a:r>
              <a:r>
                <a:rPr lang="en-US" sz="2800" b="1" dirty="0">
                  <a:solidFill>
                    <a:schemeClr val="bg1">
                      <a:lumMod val="75000"/>
                      <a:lumOff val="25000"/>
                    </a:schemeClr>
                  </a:solidFill>
                </a:rPr>
                <a:t>g</a:t>
              </a:r>
              <a:r>
                <a:rPr lang="ar-SA" sz="2800" b="1" dirty="0">
                  <a:solidFill>
                    <a:schemeClr val="bg1">
                      <a:lumMod val="75000"/>
                      <a:lumOff val="25000"/>
                    </a:schemeClr>
                  </a:solidFill>
                </a:rPr>
                <a:t> لا يتغير بالارتفاع عن الأرض.</a:t>
              </a:r>
            </a:p>
          </p:txBody>
        </p:sp>
      </p:grpSp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469900" y="2684467"/>
            <a:ext cx="8197850" cy="768350"/>
            <a:chOff x="296" y="1286"/>
            <a:chExt cx="5164" cy="484"/>
          </a:xfrm>
        </p:grpSpPr>
        <p:pic>
          <p:nvPicPr>
            <p:cNvPr id="23560" name="Rectangle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6" y="1286"/>
              <a:ext cx="5164" cy="48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3561" name="Text Box 7"/>
            <p:cNvSpPr txBox="1">
              <a:spLocks noChangeArrowheads="1"/>
            </p:cNvSpPr>
            <p:nvPr/>
          </p:nvSpPr>
          <p:spPr bwMode="auto">
            <a:xfrm>
              <a:off x="315" y="1305"/>
              <a:ext cx="5130" cy="45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ar-SA" sz="2800" b="1" dirty="0"/>
                <a:t>الحركة الرأسية لسقوط الجسم الحر تكافئ حركة الجسم في بعد واحد بتسارع ثابت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642910" y="3929066"/>
            <a:ext cx="7786742" cy="1285884"/>
          </a:xfrm>
          <a:prstGeom prst="rect">
            <a:avLst/>
          </a:prstGeom>
          <a:solidFill>
            <a:srgbClr val="99FF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يمكن تطبيق جميع معادلات الحركة باعتبار أن </a:t>
            </a:r>
            <a:r>
              <a:rPr lang="en-US" sz="2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ar-SA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إلى أعلى وبالتالي فإن </a:t>
            </a:r>
            <a:r>
              <a:rPr lang="en-U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= -g</a:t>
            </a:r>
            <a:endParaRPr lang="ar-SA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2612B-E666-4A40-96E2-AEA18F6B853B}" type="slidenum">
              <a:rPr lang="ar-SA"/>
              <a:pPr>
                <a:defRPr/>
              </a:pPr>
              <a:t>27</a:t>
            </a:fld>
            <a:endParaRPr lang="ar-SA"/>
          </a:p>
        </p:txBody>
      </p:sp>
      <p:pic>
        <p:nvPicPr>
          <p:cNvPr id="24579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08" y="2093850"/>
            <a:ext cx="3070409" cy="632451"/>
          </a:xfrm>
          <a:prstGeom prst="rect">
            <a:avLst/>
          </a:prstGeom>
          <a:solidFill>
            <a:srgbClr val="E8D0E5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pic>
        <p:nvPicPr>
          <p:cNvPr id="2458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3009107"/>
            <a:ext cx="4369429" cy="1062835"/>
          </a:xfrm>
          <a:prstGeom prst="rect">
            <a:avLst/>
          </a:prstGeom>
          <a:solidFill>
            <a:srgbClr val="E8D0E5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pic>
        <p:nvPicPr>
          <p:cNvPr id="24581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4263501"/>
            <a:ext cx="4369430" cy="1094325"/>
          </a:xfrm>
          <a:prstGeom prst="rect">
            <a:avLst/>
          </a:prstGeom>
          <a:solidFill>
            <a:srgbClr val="E8D0E5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594291"/>
            <a:ext cx="4251337" cy="763667"/>
          </a:xfrm>
          <a:prstGeom prst="rect">
            <a:avLst/>
          </a:prstGeom>
          <a:solidFill>
            <a:srgbClr val="E8D0E5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sp>
        <p:nvSpPr>
          <p:cNvPr id="2458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24584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245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24586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2458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pic>
        <p:nvPicPr>
          <p:cNvPr id="24588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02098" y="2143116"/>
            <a:ext cx="2556050" cy="616707"/>
          </a:xfrm>
          <a:prstGeom prst="rect">
            <a:avLst/>
          </a:prstGeom>
          <a:solidFill>
            <a:srgbClr val="EDF7AF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sp>
        <p:nvSpPr>
          <p:cNvPr id="24589" name="Rectangle 9"/>
          <p:cNvSpPr>
            <a:spLocks noChangeArrowheads="1"/>
          </p:cNvSpPr>
          <p:nvPr/>
        </p:nvSpPr>
        <p:spPr bwMode="auto">
          <a:xfrm>
            <a:off x="0" y="830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pic>
        <p:nvPicPr>
          <p:cNvPr id="24591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08" y="2951374"/>
            <a:ext cx="4269708" cy="1120568"/>
          </a:xfrm>
          <a:prstGeom prst="rect">
            <a:avLst/>
          </a:prstGeom>
          <a:solidFill>
            <a:srgbClr val="EDF7AF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24593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pic>
        <p:nvPicPr>
          <p:cNvPr id="24594" name="Picture 1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33" y="5643570"/>
            <a:ext cx="4487523" cy="642950"/>
          </a:xfrm>
          <a:prstGeom prst="rect">
            <a:avLst/>
          </a:prstGeom>
          <a:solidFill>
            <a:srgbClr val="EDF7AF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sp>
        <p:nvSpPr>
          <p:cNvPr id="27" name="Oval 26"/>
          <p:cNvSpPr/>
          <p:nvPr/>
        </p:nvSpPr>
        <p:spPr>
          <a:xfrm>
            <a:off x="1000100" y="785794"/>
            <a:ext cx="2492813" cy="944742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الحركة الخطية</a:t>
            </a:r>
          </a:p>
        </p:txBody>
      </p:sp>
      <p:sp>
        <p:nvSpPr>
          <p:cNvPr id="28" name="Oval 27"/>
          <p:cNvSpPr/>
          <p:nvPr/>
        </p:nvSpPr>
        <p:spPr>
          <a:xfrm>
            <a:off x="5357818" y="714356"/>
            <a:ext cx="2492813" cy="106283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السقوط الحر</a:t>
            </a:r>
          </a:p>
        </p:txBody>
      </p:sp>
      <p:sp>
        <p:nvSpPr>
          <p:cNvPr id="24597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pic>
        <p:nvPicPr>
          <p:cNvPr id="24598" name="Picture 1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1970" y="4237257"/>
            <a:ext cx="4372053" cy="1120569"/>
          </a:xfrm>
          <a:prstGeom prst="rect">
            <a:avLst/>
          </a:prstGeom>
          <a:solidFill>
            <a:srgbClr val="EDF7AF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sp>
        <p:nvSpPr>
          <p:cNvPr id="24599" name="Rectangle 21"/>
          <p:cNvSpPr>
            <a:spLocks noChangeArrowheads="1"/>
          </p:cNvSpPr>
          <p:nvPr/>
        </p:nvSpPr>
        <p:spPr bwMode="auto">
          <a:xfrm>
            <a:off x="0" y="1135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pic>
        <p:nvPicPr>
          <p:cNvPr id="24" name="Picture 1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214818"/>
            <a:ext cx="4372053" cy="1120569"/>
          </a:xfrm>
          <a:prstGeom prst="rect">
            <a:avLst/>
          </a:prstGeom>
          <a:solidFill>
            <a:srgbClr val="EDF7AF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28</a:t>
            </a:fld>
            <a:endParaRPr lang="ar-SA" dirty="0"/>
          </a:p>
        </p:txBody>
      </p:sp>
      <p:sp>
        <p:nvSpPr>
          <p:cNvPr id="3" name="Oval 2"/>
          <p:cNvSpPr/>
          <p:nvPr/>
        </p:nvSpPr>
        <p:spPr>
          <a:xfrm>
            <a:off x="1857356" y="857232"/>
            <a:ext cx="5572164" cy="107157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تذكري</a:t>
            </a:r>
            <a:endParaRPr lang="en-GB" sz="2400" dirty="0"/>
          </a:p>
        </p:txBody>
      </p:sp>
      <p:sp>
        <p:nvSpPr>
          <p:cNvPr id="4" name="Down Arrow 3"/>
          <p:cNvSpPr/>
          <p:nvPr/>
        </p:nvSpPr>
        <p:spPr>
          <a:xfrm>
            <a:off x="4929190" y="2000240"/>
            <a:ext cx="500066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1500166" y="3143248"/>
            <a:ext cx="6500858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الإزاحه للأعلى موجبه أما للأسفل سالبه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السرعه للأعلى موجبه أما للأسفل سالبه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سرعة المقذوف للأعلى (أقصى ارتفاع ) =صفر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886DE-0ED6-42E0-A433-5779803E4F37}" type="slidenum">
              <a:rPr lang="ar-SA" smtClean="0"/>
              <a:pPr>
                <a:defRPr/>
              </a:pPr>
              <a:t>29</a:t>
            </a:fld>
            <a:endParaRPr lang="ar-SA" dirty="0"/>
          </a:p>
        </p:txBody>
      </p:sp>
      <p:sp>
        <p:nvSpPr>
          <p:cNvPr id="3" name="Oval 2"/>
          <p:cNvSpPr/>
          <p:nvPr/>
        </p:nvSpPr>
        <p:spPr>
          <a:xfrm>
            <a:off x="428596" y="214290"/>
            <a:ext cx="7929618" cy="1285884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000" dirty="0" smtClean="0"/>
              <a:t>سقطت كرة من السكون من سطح مبنى مرتفع ، فإذا أهملنا تأثير مقاومة الهواء الإحتكاكيه ، احسبي المسافه التي تقطعها الكرة وسرعتها وذلك للأزمنه التاليه </a:t>
            </a:r>
            <a:r>
              <a:rPr lang="en-GB" sz="2000" dirty="0" smtClean="0"/>
              <a:t>1 s,2s,3s</a:t>
            </a:r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2000200" y="1714488"/>
            <a:ext cx="7143800" cy="15716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 smtClean="0">
                <a:solidFill>
                  <a:srgbClr val="FF0000"/>
                </a:solidFill>
              </a:rPr>
              <a:t>الحل :</a:t>
            </a:r>
          </a:p>
          <a:p>
            <a:pPr algn="ctr"/>
            <a:r>
              <a:rPr lang="ar-SA" sz="2800" dirty="0" smtClean="0">
                <a:solidFill>
                  <a:srgbClr val="FF0000"/>
                </a:solidFill>
              </a:rPr>
              <a:t>بما أن السرعه الإبتدائية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ar-SA" sz="2800" dirty="0" smtClean="0">
                <a:solidFill>
                  <a:srgbClr val="FF0000"/>
                </a:solidFill>
              </a:rPr>
              <a:t> والإزاحه الإبتدائيه تساوي صفروباستخدام العلاقات التاليه 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571876"/>
            <a:ext cx="2556050" cy="616707"/>
          </a:xfrm>
          <a:prstGeom prst="rect">
            <a:avLst/>
          </a:prstGeom>
          <a:solidFill>
            <a:srgbClr val="EDF7AF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61" y="3500438"/>
            <a:ext cx="3643339" cy="755205"/>
          </a:xfrm>
          <a:prstGeom prst="rect">
            <a:avLst/>
          </a:prstGeom>
          <a:solidFill>
            <a:srgbClr val="EDF7AF"/>
          </a:solidFill>
          <a:ln w="9525">
            <a:solidFill>
              <a:srgbClr val="AF051D"/>
            </a:solidFill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357422" y="4786322"/>
          <a:ext cx="642942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901"/>
                <a:gridCol w="1410901"/>
                <a:gridCol w="1410901"/>
                <a:gridCol w="21967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sec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sec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 sec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- 4.9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-19.6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- 44 .1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-9.8m/sec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-19.6 m/sec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-29.4 m/sec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5538" name="Picture 2" descr="http://t3.gstatic.com/images?q=tbn:ANd9GcTeAf2cehc9LcUPtOYzv8eCkRBuv_GkVkVqsD2pzsOaXrR2-Bk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357298"/>
            <a:ext cx="1643074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922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276326" y="142852"/>
            <a:ext cx="6796135" cy="121444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الحركة في بعد واحد ( الحركة الخطية)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Motion in one dimension</a:t>
            </a:r>
            <a:endParaRPr lang="ar-SA" sz="2800" b="1" dirty="0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166725" y="3643314"/>
            <a:ext cx="3334365" cy="1174052"/>
          </a:xfrm>
          <a:prstGeom prst="ellipse">
            <a:avLst/>
          </a:prstGeom>
          <a:solidFill>
            <a:srgbClr val="FFFF7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السرعة</a:t>
            </a:r>
            <a:endParaRPr lang="en-GB" sz="2800" b="1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sz="2800" b="1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velocity</a:t>
            </a:r>
            <a:endParaRPr lang="ar-SA" sz="2800" b="1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14348" y="3674358"/>
            <a:ext cx="4124390" cy="1176255"/>
          </a:xfrm>
          <a:prstGeom prst="ellipse">
            <a:avLst/>
          </a:prstGeom>
          <a:solidFill>
            <a:srgbClr val="FFFF7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التسارع</a:t>
            </a:r>
            <a:endParaRPr lang="en-GB" sz="2800" b="1" dirty="0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sz="2800" b="1" dirty="0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acceleration</a:t>
            </a:r>
            <a:endParaRPr lang="ar-SA" sz="2800" b="1" dirty="0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19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rtlCol="1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C11B933B-71DF-4881-BCA3-5828BD1FFF74}" type="slidenum">
              <a:rPr lang="ar-SA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ar-SA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857224" y="2143116"/>
            <a:ext cx="3558010" cy="1323036"/>
          </a:xfrm>
          <a:prstGeom prst="ellipse">
            <a:avLst/>
          </a:prstGeom>
          <a:solidFill>
            <a:srgbClr val="FFFF7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الإزاحة</a:t>
            </a:r>
            <a:endParaRPr lang="en-GB" sz="2800" b="1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sz="2800" b="1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displacement</a:t>
            </a:r>
            <a:endParaRPr lang="ar-SA" sz="2800" b="1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val 16"/>
          <p:cNvSpPr/>
          <p:nvPr/>
        </p:nvSpPr>
        <p:spPr>
          <a:xfrm>
            <a:off x="5357818" y="2174533"/>
            <a:ext cx="2939354" cy="1254467"/>
          </a:xfrm>
          <a:prstGeom prst="ellipse">
            <a:avLst/>
          </a:prstGeom>
          <a:solidFill>
            <a:srgbClr val="FFFF7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الموضع </a:t>
            </a:r>
            <a:r>
              <a:rPr lang="en-GB" sz="2800" b="1" dirty="0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position</a:t>
            </a:r>
            <a:endParaRPr lang="ar-SA" sz="2800" b="1" dirty="0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28625" y="5143500"/>
            <a:ext cx="8215313" cy="576263"/>
          </a:xfrm>
          <a:prstGeom prst="rect">
            <a:avLst/>
          </a:prstGeom>
          <a:solidFill>
            <a:srgbClr val="FF6600"/>
          </a:solidFill>
          <a:ln w="9525">
            <a:solidFill>
              <a:srgbClr val="9191DB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sz="2800" b="1"/>
              <a:t> الوصف الرياضي لحركة جسم ما يعني وصف </a:t>
            </a:r>
            <a:r>
              <a:rPr lang="ar-SA" sz="2800" b="1" u="sng"/>
              <a:t>موضعه</a:t>
            </a:r>
            <a:r>
              <a:rPr lang="ar-SA" sz="2800" b="1"/>
              <a:t> عند أوقات متعددة.</a:t>
            </a:r>
            <a:endParaRPr lang="en-US" sz="2800" b="1"/>
          </a:p>
        </p:txBody>
      </p:sp>
      <p:sp>
        <p:nvSpPr>
          <p:cNvPr id="9241" name="Rectangle 31"/>
          <p:cNvSpPr>
            <a:spLocks noChangeArrowheads="1"/>
          </p:cNvSpPr>
          <p:nvPr/>
        </p:nvSpPr>
        <p:spPr bwMode="auto">
          <a:xfrm>
            <a:off x="214313" y="6000750"/>
            <a:ext cx="8712200" cy="646113"/>
          </a:xfrm>
          <a:prstGeom prst="rect">
            <a:avLst/>
          </a:prstGeom>
          <a:solidFill>
            <a:schemeClr val="bg1"/>
          </a:solidFill>
          <a:ln w="9525">
            <a:solidFill>
              <a:srgbClr val="85A7D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>
                <a:ea typeface="BatangChe" pitchFamily="49" charset="-127"/>
              </a:rPr>
              <a:t>A particle’s position is the location of the particle with respect to a chosen reference point that we can consider to be the origin of a coordinate system.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357290" y="1571612"/>
            <a:ext cx="635798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/>
              <a:t>نصف الحركة بدلالة المكان والزمان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7" grpId="0" animBg="1"/>
      <p:bldP spid="2" grpId="0" animBg="1"/>
      <p:bldP spid="2054" grpId="0" animBg="1"/>
      <p:bldP spid="9241" grpId="1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/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1024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ar-SA">
              <a:latin typeface="Calibri" pitchFamily="34" charset="0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E22CB-F621-40E0-86F9-D20751C70CDE}" type="slidenum">
              <a:rPr lang="ar-SA"/>
              <a:pPr>
                <a:defRPr/>
              </a:pPr>
              <a:t>4</a:t>
            </a:fld>
            <a:endParaRPr lang="ar-SA" dirty="0"/>
          </a:p>
        </p:txBody>
      </p:sp>
      <p:pic>
        <p:nvPicPr>
          <p:cNvPr id="10248" name="Picture 34"/>
          <p:cNvPicPr>
            <a:picLocks noChangeAspect="1" noChangeArrowheads="1"/>
          </p:cNvPicPr>
          <p:nvPr/>
        </p:nvPicPr>
        <p:blipFill>
          <a:blip r:embed="rId2"/>
          <a:srcRect l="4347" t="9447"/>
          <a:stretch>
            <a:fillRect/>
          </a:stretch>
        </p:blipFill>
        <p:spPr bwMode="auto">
          <a:xfrm>
            <a:off x="214282" y="214291"/>
            <a:ext cx="471490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3714752"/>
            <a:ext cx="3714744" cy="300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06863" y="3571876"/>
            <a:ext cx="503713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1" name="Rectangle 37"/>
          <p:cNvSpPr>
            <a:spLocks noChangeArrowheads="1"/>
          </p:cNvSpPr>
          <p:nvPr/>
        </p:nvSpPr>
        <p:spPr bwMode="auto">
          <a:xfrm>
            <a:off x="5214942" y="2000240"/>
            <a:ext cx="3786183" cy="1003313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sz="2800" b="1" dirty="0" smtClean="0">
                <a:solidFill>
                  <a:srgbClr val="5C1104"/>
                </a:solidFill>
                <a:latin typeface="Bookman Old Style" pitchFamily="18" charset="0"/>
              </a:rPr>
              <a:t>منحنى الموضع - الزمن</a:t>
            </a:r>
            <a:endParaRPr lang="en-US" sz="2800" b="1" dirty="0" smtClean="0">
              <a:solidFill>
                <a:srgbClr val="5C1104"/>
              </a:solidFill>
              <a:latin typeface="Bookman Old Style" pitchFamily="18" charset="0"/>
            </a:endParaRPr>
          </a:p>
          <a:p>
            <a:r>
              <a:rPr lang="en-US" sz="2800" b="1" dirty="0" smtClean="0">
                <a:solidFill>
                  <a:srgbClr val="5C1104"/>
                </a:solidFill>
                <a:latin typeface="Bookman Old Style" pitchFamily="18" charset="0"/>
              </a:rPr>
              <a:t>Position-time </a:t>
            </a:r>
            <a:r>
              <a:rPr lang="en-US" sz="2800" b="1" dirty="0">
                <a:solidFill>
                  <a:srgbClr val="5C1104"/>
                </a:solidFill>
                <a:latin typeface="Bookman Old Style" pitchFamily="18" charset="0"/>
              </a:rPr>
              <a:t>graph</a:t>
            </a:r>
          </a:p>
        </p:txBody>
      </p:sp>
      <p:sp>
        <p:nvSpPr>
          <p:cNvPr id="14" name="Oval 16"/>
          <p:cNvSpPr/>
          <p:nvPr/>
        </p:nvSpPr>
        <p:spPr>
          <a:xfrm>
            <a:off x="5786446" y="317145"/>
            <a:ext cx="2939354" cy="1254467"/>
          </a:xfrm>
          <a:prstGeom prst="ellipse">
            <a:avLst/>
          </a:prstGeom>
          <a:solidFill>
            <a:srgbClr val="FFFF7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الموضع </a:t>
            </a:r>
            <a:r>
              <a:rPr lang="en-GB" sz="2800" b="1" dirty="0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position</a:t>
            </a:r>
            <a:endParaRPr lang="ar-SA" sz="2800" b="1" dirty="0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133" y="1676406"/>
            <a:ext cx="35909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Oval 16"/>
          <p:cNvSpPr/>
          <p:nvPr/>
        </p:nvSpPr>
        <p:spPr>
          <a:xfrm>
            <a:off x="5143504" y="547092"/>
            <a:ext cx="3544435" cy="874381"/>
          </a:xfrm>
          <a:prstGeom prst="ellipse">
            <a:avLst/>
          </a:prstGeom>
          <a:solidFill>
            <a:srgbClr val="FFFF7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الإزاحة</a:t>
            </a:r>
            <a:endParaRPr lang="en-GB" sz="2800" b="1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sz="2800" b="1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displacement</a:t>
            </a:r>
            <a:endParaRPr lang="ar-SA" sz="2800" b="1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1490639"/>
            <a:ext cx="4162511" cy="723915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</p:spPr>
      </p:pic>
      <p:sp>
        <p:nvSpPr>
          <p:cNvPr id="11272" name="Rectangle 17"/>
          <p:cNvSpPr>
            <a:spLocks noChangeArrowheads="1"/>
          </p:cNvSpPr>
          <p:nvPr/>
        </p:nvSpPr>
        <p:spPr bwMode="auto">
          <a:xfrm>
            <a:off x="1777996" y="1604968"/>
            <a:ext cx="2087562" cy="360362"/>
          </a:xfrm>
          <a:prstGeom prst="rect">
            <a:avLst/>
          </a:prstGeom>
          <a:solidFill>
            <a:srgbClr val="C5D5E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>
                <a:solidFill>
                  <a:srgbClr val="5C1104"/>
                </a:solidFill>
                <a:latin typeface="Bookman Old Style" pitchFamily="18" charset="0"/>
              </a:rPr>
              <a:t>Position-time graph</a:t>
            </a:r>
          </a:p>
        </p:txBody>
      </p:sp>
      <p:pic>
        <p:nvPicPr>
          <p:cNvPr id="11273" name="Group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2305060"/>
            <a:ext cx="3705225" cy="248126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cxnSp>
        <p:nvCxnSpPr>
          <p:cNvPr id="72" name="Straight Arrow Connector 71"/>
          <p:cNvCxnSpPr/>
          <p:nvPr/>
        </p:nvCxnSpPr>
        <p:spPr>
          <a:xfrm flipH="1">
            <a:off x="5508625" y="2781300"/>
            <a:ext cx="1322388" cy="1022350"/>
          </a:xfrm>
          <a:prstGeom prst="straightConnector1">
            <a:avLst/>
          </a:prstGeom>
          <a:ln w="38100">
            <a:solidFill>
              <a:schemeClr val="accent3">
                <a:lumMod val="2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ستطيل 8"/>
          <p:cNvSpPr/>
          <p:nvPr/>
        </p:nvSpPr>
        <p:spPr>
          <a:xfrm>
            <a:off x="0" y="4857760"/>
            <a:ext cx="9144000" cy="1815882"/>
          </a:xfrm>
          <a:prstGeom prst="rect">
            <a:avLst/>
          </a:prstGeom>
          <a:solidFill>
            <a:srgbClr val="99FF33"/>
          </a:solidFill>
        </p:spPr>
        <p:txBody>
          <a:bodyPr wrap="square">
            <a:spAutoFit/>
          </a:bodyPr>
          <a:lstStyle/>
          <a:p>
            <a:pPr algn="just"/>
            <a:r>
              <a:rPr lang="ar-SA" sz="2800" b="1" u="sng" dirty="0" smtClean="0">
                <a:solidFill>
                  <a:srgbClr val="FF0000"/>
                </a:solidFill>
              </a:rPr>
              <a:t>الإزاحة</a:t>
            </a:r>
            <a:r>
              <a:rPr lang="en-GB" sz="2800" b="1" u="sng" dirty="0" smtClean="0">
                <a:solidFill>
                  <a:srgbClr val="FF0000"/>
                </a:solidFill>
              </a:rPr>
              <a:t> </a:t>
            </a:r>
            <a:r>
              <a:rPr lang="ar-SA" sz="2800" b="1" u="sng" dirty="0" smtClean="0">
                <a:solidFill>
                  <a:srgbClr val="FF0000"/>
                </a:solidFill>
              </a:rPr>
              <a:t> </a:t>
            </a:r>
            <a:r>
              <a:rPr lang="en-GB" sz="2800" b="1" u="sng" dirty="0" smtClean="0">
                <a:solidFill>
                  <a:srgbClr val="FF0000"/>
                </a:solidFill>
              </a:rPr>
              <a:t>displacement</a:t>
            </a:r>
            <a:r>
              <a:rPr lang="ar-SA" sz="2800" b="1" u="sng" dirty="0" smtClean="0">
                <a:solidFill>
                  <a:srgbClr val="FF0000"/>
                </a:solidFill>
              </a:rPr>
              <a:t>:</a:t>
            </a:r>
          </a:p>
          <a:p>
            <a:pPr algn="just"/>
            <a:r>
              <a:rPr lang="ar-SA" sz="2800" b="1" dirty="0" smtClean="0"/>
              <a:t>كمية متجهة تحدد المسافة التي يقطعها الجسم المتحرك خلال فترة زمنية معينة.</a:t>
            </a:r>
            <a:r>
              <a:rPr lang="en-GB" sz="2800" b="1" dirty="0" smtClean="0"/>
              <a:t>  </a:t>
            </a:r>
          </a:p>
          <a:p>
            <a:pPr algn="just"/>
            <a:r>
              <a:rPr lang="ar-SA" sz="2800" b="1" dirty="0" smtClean="0"/>
              <a:t>* تكون الإزاحة صفر إذا انطلق جسم من نقطة و عاد إليها مرة أخرى.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8596" y="500042"/>
            <a:ext cx="4429156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cs typeface="+mj-cs"/>
              </a:rPr>
              <a:t>تعرف الإزاحة للجسيم هي التغيير في موضعه</a:t>
            </a:r>
            <a:endParaRPr lang="ar-SA" sz="24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B4093-EFC9-4BBD-84C4-F37A9D8C216A}" type="slidenum">
              <a:rPr lang="ar-SA" smtClean="0"/>
              <a:pPr>
                <a:defRPr/>
              </a:pPr>
              <a:t>6</a:t>
            </a:fld>
            <a:endParaRPr lang="ar-SA" dirty="0"/>
          </a:p>
        </p:txBody>
      </p:sp>
      <p:sp>
        <p:nvSpPr>
          <p:cNvPr id="3" name="مخطط انسيابي: معالجة متعاقبة 2"/>
          <p:cNvSpPr/>
          <p:nvPr/>
        </p:nvSpPr>
        <p:spPr>
          <a:xfrm>
            <a:off x="1714480" y="2643182"/>
            <a:ext cx="6500858" cy="785818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ما الفرق بين الإزاحة </a:t>
            </a:r>
            <a:r>
              <a:rPr lang="ar-SA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و</a:t>
            </a:r>
            <a:r>
              <a:rPr lang="ar-SA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المسافة؟</a:t>
            </a:r>
            <a:endParaRPr lang="ar-SA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214546" y="1142984"/>
            <a:ext cx="6357982" cy="954107"/>
          </a:xfrm>
          <a:prstGeom prst="rect">
            <a:avLst/>
          </a:prstGeom>
          <a:solidFill>
            <a:srgbClr val="FF66FF"/>
          </a:solidFill>
        </p:spPr>
        <p:txBody>
          <a:bodyPr wrap="square">
            <a:spAutoFit/>
          </a:bodyPr>
          <a:lstStyle/>
          <a:p>
            <a:pPr algn="r"/>
            <a:r>
              <a:rPr lang="ar-SA" sz="2800" b="1" u="sng" dirty="0" smtClean="0">
                <a:solidFill>
                  <a:srgbClr val="FF0000"/>
                </a:solidFill>
              </a:rPr>
              <a:t>المسافة</a:t>
            </a:r>
            <a:r>
              <a:rPr lang="en-GB" sz="2800" b="1" u="sng" dirty="0" smtClean="0">
                <a:solidFill>
                  <a:srgbClr val="FF0000"/>
                </a:solidFill>
              </a:rPr>
              <a:t> </a:t>
            </a:r>
            <a:r>
              <a:rPr lang="ar-SA" sz="2800" b="1" u="sng" dirty="0" smtClean="0">
                <a:solidFill>
                  <a:srgbClr val="FF0000"/>
                </a:solidFill>
              </a:rPr>
              <a:t> </a:t>
            </a:r>
            <a:r>
              <a:rPr lang="en-GB" sz="2800" b="1" u="sng" dirty="0" smtClean="0">
                <a:solidFill>
                  <a:srgbClr val="FF0000"/>
                </a:solidFill>
              </a:rPr>
              <a:t>distance</a:t>
            </a:r>
            <a:r>
              <a:rPr lang="ar-SA" sz="2800" b="1" u="sng" dirty="0" smtClean="0">
                <a:solidFill>
                  <a:srgbClr val="FF0000"/>
                </a:solidFill>
              </a:rPr>
              <a:t>:</a:t>
            </a:r>
          </a:p>
          <a:p>
            <a:pPr algn="r"/>
            <a:r>
              <a:rPr lang="ar-SA" sz="2800" b="1" dirty="0" smtClean="0"/>
              <a:t>كمية قياسية </a:t>
            </a:r>
            <a:r>
              <a:rPr lang="ar-SA" sz="2800" b="1" dirty="0" err="1" smtClean="0"/>
              <a:t>و</a:t>
            </a:r>
            <a:r>
              <a:rPr lang="ar-SA" sz="2800" b="1" dirty="0" smtClean="0"/>
              <a:t> هي مقدار ما قطعه الجسم خلال رحلته.</a:t>
            </a:r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643314"/>
            <a:ext cx="4086236" cy="2786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ounded Rectangle 5"/>
          <p:cNvSpPr/>
          <p:nvPr/>
        </p:nvSpPr>
        <p:spPr>
          <a:xfrm>
            <a:off x="642910" y="3929066"/>
            <a:ext cx="3357586" cy="250033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اللاعب الذي يضرب الكرة يجري ويقطع مسافة 360 قدم عندما يلف حول القاعدة،فكم تكون </a:t>
            </a:r>
            <a:r>
              <a:rPr lang="ar-SA" sz="2800" dirty="0" err="1" smtClean="0"/>
              <a:t>ازاحته</a:t>
            </a:r>
            <a:r>
              <a:rPr lang="ar-SA" sz="2800" dirty="0" smtClean="0"/>
              <a:t>؟؟؟؟؟؟؟؟؟؟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B4093-EFC9-4BBD-84C4-F37A9D8C216A}" type="slidenum">
              <a:rPr lang="ar-SA" smtClean="0"/>
              <a:pPr>
                <a:defRPr/>
              </a:pPr>
              <a:t>7</a:t>
            </a:fld>
            <a:endParaRPr lang="ar-SA" dirty="0"/>
          </a:p>
        </p:txBody>
      </p:sp>
      <p:sp>
        <p:nvSpPr>
          <p:cNvPr id="3" name="TextBox 3"/>
          <p:cNvSpPr txBox="1"/>
          <p:nvPr/>
        </p:nvSpPr>
        <p:spPr>
          <a:xfrm>
            <a:off x="6215074" y="1214422"/>
            <a:ext cx="2056973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ar-SA" sz="3200" b="1" dirty="0" smtClean="0">
                <a:latin typeface="Arial" pitchFamily="34" charset="0"/>
                <a:cs typeface="Arial" pitchFamily="34" charset="0"/>
              </a:rPr>
              <a:t>تعليقات عامة:</a:t>
            </a:r>
            <a:endParaRPr lang="en-GB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143108" y="3143248"/>
            <a:ext cx="575991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قيمة الإزاحة قد تكون موجية أو سالبة أو صفر.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5226602" y="2191400"/>
            <a:ext cx="2702984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الإزاحة كمية متجهة.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500298" y="4178321"/>
          <a:ext cx="3157537" cy="2179637"/>
        </p:xfrm>
        <a:graphic>
          <a:graphicData uri="http://schemas.openxmlformats.org/presentationml/2006/ole">
            <p:oleObj spid="_x0000_s28674" name="Equation" r:id="rId3" imgW="1066680" imgH="736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5286380" y="846218"/>
            <a:ext cx="3362325" cy="1088695"/>
          </a:xfrm>
          <a:prstGeom prst="ellipse">
            <a:avLst/>
          </a:prstGeom>
          <a:solidFill>
            <a:srgbClr val="FFFF7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ar-SA" sz="2800" b="1" dirty="0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السرعة</a:t>
            </a:r>
            <a:endParaRPr lang="en-GB" sz="2800" b="1" dirty="0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sz="2800" b="1" dirty="0">
                <a:solidFill>
                  <a:srgbClr val="5C1104"/>
                </a:solidFill>
                <a:latin typeface="Arial" pitchFamily="34" charset="0"/>
                <a:cs typeface="Arial" pitchFamily="34" charset="0"/>
              </a:rPr>
              <a:t>velocity</a:t>
            </a:r>
            <a:endParaRPr lang="ar-SA" sz="2800" b="1" dirty="0">
              <a:solidFill>
                <a:srgbClr val="5C110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8" name="Group 9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52214"/>
            <a:ext cx="3705225" cy="248126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cxnSp>
        <p:nvCxnSpPr>
          <p:cNvPr id="72" name="Straight Arrow Connector 71"/>
          <p:cNvCxnSpPr/>
          <p:nvPr/>
        </p:nvCxnSpPr>
        <p:spPr>
          <a:xfrm flipH="1">
            <a:off x="1331913" y="1128476"/>
            <a:ext cx="1322387" cy="1022350"/>
          </a:xfrm>
          <a:prstGeom prst="straightConnector1">
            <a:avLst/>
          </a:prstGeom>
          <a:ln w="38100">
            <a:solidFill>
              <a:schemeClr val="accent3">
                <a:lumMod val="2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48"/>
          <p:cNvSpPr txBox="1"/>
          <p:nvPr/>
        </p:nvSpPr>
        <p:spPr>
          <a:xfrm>
            <a:off x="642910" y="3401327"/>
            <a:ext cx="7930954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ar-SA" sz="2800" b="1" dirty="0" smtClean="0"/>
              <a:t>هي النسبة بين الإزاحة و زمن الانتقال.</a:t>
            </a:r>
          </a:p>
          <a:p>
            <a:pPr rtl="0"/>
            <a:r>
              <a:rPr lang="en-US" sz="2800" b="1" dirty="0" smtClean="0"/>
              <a:t>the ratio of its displacement</a:t>
            </a:r>
            <a:r>
              <a:rPr lang="ar-SA" sz="2800" b="1" dirty="0" smtClean="0"/>
              <a:t> </a:t>
            </a:r>
            <a:r>
              <a:rPr lang="en-US" sz="2800" b="1" dirty="0" smtClean="0"/>
              <a:t> </a:t>
            </a:r>
            <a:r>
              <a:rPr lang="el-GR" sz="2800" b="1" dirty="0" smtClean="0"/>
              <a:t>Δ</a:t>
            </a:r>
            <a:r>
              <a:rPr lang="en-US" sz="2800" b="1" dirty="0" smtClean="0"/>
              <a:t>x and the time </a:t>
            </a:r>
          </a:p>
          <a:p>
            <a:pPr algn="l" rtl="0"/>
            <a:r>
              <a:rPr lang="en-US" sz="2800" b="1" dirty="0" smtClean="0"/>
              <a:t>interval </a:t>
            </a:r>
            <a:r>
              <a:rPr lang="ar-SA" sz="2800" b="1" dirty="0" smtClean="0"/>
              <a:t> </a:t>
            </a:r>
            <a:r>
              <a:rPr lang="el-GR" sz="2800" b="1" dirty="0" smtClean="0"/>
              <a:t>Δ</a:t>
            </a:r>
            <a:r>
              <a:rPr lang="en-US" sz="2800" b="1" dirty="0" smtClean="0"/>
              <a:t>t.</a:t>
            </a:r>
            <a:endParaRPr lang="en-GB" sz="2800" b="1" dirty="0"/>
          </a:p>
        </p:txBody>
      </p:sp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5357826"/>
            <a:ext cx="3162793" cy="994021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مربع نص 10"/>
          <p:cNvSpPr txBox="1"/>
          <p:nvPr/>
        </p:nvSpPr>
        <p:spPr>
          <a:xfrm>
            <a:off x="4876683" y="2363541"/>
            <a:ext cx="4053035" cy="1077218"/>
          </a:xfrm>
          <a:prstGeom prst="rect">
            <a:avLst/>
          </a:prstGeom>
          <a:solidFill>
            <a:srgbClr val="FF66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ar-SA" sz="3200" b="1" dirty="0" smtClean="0">
                <a:solidFill>
                  <a:schemeClr val="tx1"/>
                </a:solidFill>
              </a:rPr>
              <a:t>السرعة المتوسطة المتجهه</a:t>
            </a:r>
          </a:p>
          <a:p>
            <a:r>
              <a:rPr lang="ar-SA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smtClean="0">
                <a:solidFill>
                  <a:schemeClr val="tx1"/>
                </a:solidFill>
              </a:rPr>
              <a:t>average velocity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B4093-EFC9-4BBD-84C4-F37A9D8C216A}" type="slidenum">
              <a:rPr lang="ar-SA" smtClean="0"/>
              <a:pPr>
                <a:defRPr/>
              </a:pPr>
              <a:t>9</a:t>
            </a:fld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500562" y="928670"/>
            <a:ext cx="429156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ar-SA" sz="3200" b="1" dirty="0" smtClean="0">
                <a:solidFill>
                  <a:srgbClr val="0000CC"/>
                </a:solidFill>
              </a:rPr>
              <a:t>تمثيل السرعة المتوسطة بيانياً:</a:t>
            </a:r>
            <a:endParaRPr lang="en-GB" sz="3200" b="1" dirty="0" smtClean="0">
              <a:solidFill>
                <a:srgbClr val="0000CC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66CC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142876" y="357166"/>
            <a:ext cx="4000496" cy="3061066"/>
          </a:xfrm>
          <a:prstGeom prst="rect">
            <a:avLst/>
          </a:prstGeom>
          <a:noFill/>
          <a:ln w="38100">
            <a:solidFill>
              <a:srgbClr val="660066"/>
            </a:solidFill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FF00">
                <a:tint val="45000"/>
                <a:satMod val="400000"/>
              </a:srgbClr>
            </a:duotone>
          </a:blip>
          <a:srcRect r="57860" b="63768"/>
          <a:stretch>
            <a:fillRect/>
          </a:stretch>
        </p:blipFill>
        <p:spPr bwMode="auto">
          <a:xfrm>
            <a:off x="428596" y="3786190"/>
            <a:ext cx="3281683" cy="2500330"/>
          </a:xfrm>
          <a:prstGeom prst="rect">
            <a:avLst/>
          </a:prstGeom>
          <a:noFill/>
          <a:ln w="38100">
            <a:solidFill>
              <a:srgbClr val="660066"/>
            </a:solidFill>
            <a:miter lim="800000"/>
            <a:headEnd/>
            <a:tailEnd/>
          </a:ln>
          <a:effectLst/>
        </p:spPr>
      </p:pic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4891906" y="1857364"/>
          <a:ext cx="2405848" cy="1285884"/>
        </p:xfrm>
        <a:graphic>
          <a:graphicData uri="http://schemas.openxmlformats.org/presentationml/2006/ole">
            <p:oleObj spid="_x0000_s29698" name="Equation" r:id="rId4" imgW="736560" imgH="393480" progId="Equation.3">
              <p:embed/>
            </p:oleObj>
          </a:graphicData>
        </a:graphic>
      </p:graphicFrame>
      <p:sp>
        <p:nvSpPr>
          <p:cNvPr id="7" name="مربع نص 3"/>
          <p:cNvSpPr txBox="1"/>
          <p:nvPr/>
        </p:nvSpPr>
        <p:spPr>
          <a:xfrm>
            <a:off x="5214942" y="3786190"/>
            <a:ext cx="3430747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ar-SA" sz="3200" b="1" dirty="0" smtClean="0">
                <a:solidFill>
                  <a:schemeClr val="tx1"/>
                </a:solidFill>
              </a:rPr>
              <a:t>أبعاد السرعة المتوسطة:</a:t>
            </a:r>
            <a:endParaRPr lang="en-GB" sz="32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9699" name="Equation" r:id="rId5" imgW="114120" imgH="215640" progId="Equation.3">
              <p:embed/>
            </p:oleObj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4699000" y="5011738"/>
          <a:ext cx="3565525" cy="1201737"/>
        </p:xfrm>
        <a:graphic>
          <a:graphicData uri="http://schemas.openxmlformats.org/presentationml/2006/ole">
            <p:oleObj spid="_x0000_s29700" name="معادلة" r:id="rId6" imgW="1091880" imgH="368280" progId="Equation.3">
              <p:embed/>
            </p:oleObj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rot="10800000">
            <a:off x="857224" y="928671"/>
            <a:ext cx="3857652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2521</TotalTime>
  <Words>1018</Words>
  <Application>Microsoft Office PowerPoint</Application>
  <PresentationFormat>On-screen Show (4:3)</PresentationFormat>
  <Paragraphs>191</Paragraphs>
  <Slides>29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Apex</vt:lpstr>
      <vt:lpstr>Equation</vt:lpstr>
      <vt:lpstr>معادلة</vt:lpstr>
      <vt:lpstr>Chapter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Faisal</dc:creator>
  <cp:lastModifiedBy>rawabi</cp:lastModifiedBy>
  <cp:revision>149</cp:revision>
  <dcterms:created xsi:type="dcterms:W3CDTF">2007-10-18T19:46:38Z</dcterms:created>
  <dcterms:modified xsi:type="dcterms:W3CDTF">2012-09-11T05:31:34Z</dcterms:modified>
</cp:coreProperties>
</file>